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63" r:id="rId5"/>
    <p:sldId id="273" r:id="rId6"/>
    <p:sldId id="264" r:id="rId7"/>
    <p:sldId id="259" r:id="rId8"/>
    <p:sldId id="260" r:id="rId9"/>
    <p:sldId id="274" r:id="rId10"/>
    <p:sldId id="262" r:id="rId11"/>
    <p:sldId id="261" r:id="rId12"/>
    <p:sldId id="266" r:id="rId13"/>
    <p:sldId id="267" r:id="rId14"/>
    <p:sldId id="268" r:id="rId15"/>
    <p:sldId id="265" r:id="rId16"/>
    <p:sldId id="269" r:id="rId17"/>
    <p:sldId id="270" r:id="rId18"/>
    <p:sldId id="271" r:id="rId19"/>
    <p:sldId id="272" r:id="rId20"/>
    <p:sldId id="275"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BOD_sheet%20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sfile01srv\HSStudentUsers$\12SierraRaglin\Science%20Research\Data%20and%20result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sfile01srv\HSStudentUsers$\12SierraRaglin\Science%20Research\Data%20and%20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a:pPr>
            <a:r>
              <a:rPr lang="en-US"/>
              <a:t>Growth Rate of Dark Bottles µ d-1</a:t>
            </a:r>
          </a:p>
        </c:rich>
      </c:tx>
      <c:layout>
        <c:manualLayout>
          <c:xMode val="edge"/>
          <c:yMode val="edge"/>
          <c:x val="0.11917480947411703"/>
          <c:y val="8.4208597400934643E-2"/>
        </c:manualLayout>
      </c:layout>
    </c:title>
    <c:plotArea>
      <c:layout>
        <c:manualLayout>
          <c:layoutTarget val="inner"/>
          <c:xMode val="edge"/>
          <c:yMode val="edge"/>
          <c:x val="0.12527301274840638"/>
          <c:y val="0.23295154717502448"/>
          <c:w val="0.64667472946555571"/>
          <c:h val="0.7537206977051224"/>
        </c:manualLayout>
      </c:layout>
      <c:barChart>
        <c:barDir val="col"/>
        <c:grouping val="clustered"/>
        <c:ser>
          <c:idx val="0"/>
          <c:order val="0"/>
          <c:tx>
            <c:v>Growth Rate µ d-1</c:v>
          </c:tx>
          <c:cat>
            <c:strRef>
              <c:f>Sheet1!$K$46:$K$49</c:f>
              <c:strCache>
                <c:ptCount val="4"/>
                <c:pt idx="0">
                  <c:v>Control</c:v>
                </c:pt>
                <c:pt idx="1">
                  <c:v>Nitrate</c:v>
                </c:pt>
                <c:pt idx="2">
                  <c:v>Urea</c:v>
                </c:pt>
                <c:pt idx="3">
                  <c:v>Lysine</c:v>
                </c:pt>
              </c:strCache>
            </c:strRef>
          </c:cat>
          <c:val>
            <c:numRef>
              <c:f>Sheet1!$L$46:$L$49</c:f>
              <c:numCache>
                <c:formatCode>General</c:formatCode>
                <c:ptCount val="4"/>
                <c:pt idx="0">
                  <c:v>1.0786473880059481E-2</c:v>
                </c:pt>
                <c:pt idx="1">
                  <c:v>7.4244169715999954E-3</c:v>
                </c:pt>
                <c:pt idx="2">
                  <c:v>1.0702785187213118E-2</c:v>
                </c:pt>
                <c:pt idx="3">
                  <c:v>-2.2601034450454491E-3</c:v>
                </c:pt>
              </c:numCache>
            </c:numRef>
          </c:val>
        </c:ser>
        <c:axId val="39967360"/>
        <c:axId val="40159488"/>
      </c:barChart>
      <c:catAx>
        <c:axId val="39967360"/>
        <c:scaling>
          <c:orientation val="minMax"/>
        </c:scaling>
        <c:axPos val="b"/>
        <c:title>
          <c:tx>
            <c:rich>
              <a:bodyPr/>
              <a:lstStyle/>
              <a:p>
                <a:pPr>
                  <a:defRPr/>
                </a:pPr>
                <a:r>
                  <a:rPr lang="en-US" sz="1400" dirty="0" smtClean="0"/>
                  <a:t>Nutrient</a:t>
                </a:r>
                <a:r>
                  <a:rPr lang="en-US" sz="1400" baseline="0" dirty="0" smtClean="0"/>
                  <a:t> stock</a:t>
                </a:r>
                <a:endParaRPr lang="en-US" sz="1400" dirty="0"/>
              </a:p>
            </c:rich>
          </c:tx>
          <c:layout>
            <c:manualLayout>
              <c:xMode val="edge"/>
              <c:yMode val="edge"/>
              <c:x val="0.36203918034342092"/>
              <c:y val="0.940741789898214"/>
            </c:manualLayout>
          </c:layout>
        </c:title>
        <c:tickLblPos val="nextTo"/>
        <c:crossAx val="40159488"/>
        <c:crosses val="autoZero"/>
        <c:auto val="1"/>
        <c:lblAlgn val="ctr"/>
        <c:lblOffset val="100"/>
        <c:tickLblSkip val="1"/>
      </c:catAx>
      <c:valAx>
        <c:axId val="40159488"/>
        <c:scaling>
          <c:orientation val="minMax"/>
        </c:scaling>
        <c:axPos val="l"/>
        <c:majorGridlines/>
        <c:title>
          <c:tx>
            <c:rich>
              <a:bodyPr rot="0" vert="wordArtVert"/>
              <a:lstStyle/>
              <a:p>
                <a:pPr>
                  <a:defRPr/>
                </a:pPr>
                <a:r>
                  <a:rPr lang="en-US" sz="1200" dirty="0" smtClean="0"/>
                  <a:t>Growth</a:t>
                </a:r>
                <a:r>
                  <a:rPr lang="en-US" sz="1200" baseline="0" dirty="0" smtClean="0"/>
                  <a:t> Rate µ</a:t>
                </a:r>
                <a:endParaRPr lang="en-US" sz="1200" dirty="0"/>
              </a:p>
            </c:rich>
          </c:tx>
          <c:layout/>
        </c:title>
        <c:numFmt formatCode="General" sourceLinked="1"/>
        <c:tickLblPos val="nextTo"/>
        <c:crossAx val="39967360"/>
        <c:crosses val="autoZero"/>
        <c:crossBetween val="between"/>
      </c:valAx>
    </c:plotArea>
    <c:legend>
      <c:legendPos val="r"/>
      <c:layout>
        <c:manualLayout>
          <c:xMode val="edge"/>
          <c:yMode val="edge"/>
          <c:x val="0.82224938971520856"/>
          <c:y val="0.35842731333951439"/>
          <c:w val="0.16664458579119881"/>
          <c:h val="0.30478114934688288"/>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title>
      <c:tx>
        <c:rich>
          <a:bodyPr/>
          <a:lstStyle/>
          <a:p>
            <a:pPr>
              <a:defRPr/>
            </a:pPr>
            <a:r>
              <a:rPr lang="en-US"/>
              <a:t>Biological</a:t>
            </a:r>
          </a:p>
          <a:p>
            <a:pPr>
              <a:defRPr/>
            </a:pPr>
            <a:r>
              <a:rPr lang="en-US" baseline="0"/>
              <a:t> Oxygen</a:t>
            </a:r>
          </a:p>
          <a:p>
            <a:pPr>
              <a:defRPr/>
            </a:pPr>
            <a:r>
              <a:rPr lang="en-US" baseline="0"/>
              <a:t> Demand </a:t>
            </a:r>
          </a:p>
          <a:p>
            <a:pPr>
              <a:defRPr/>
            </a:pPr>
            <a:r>
              <a:rPr lang="en-US" baseline="0"/>
              <a:t>and Gross</a:t>
            </a:r>
          </a:p>
          <a:p>
            <a:pPr>
              <a:defRPr/>
            </a:pPr>
            <a:r>
              <a:rPr lang="en-US" baseline="0"/>
              <a:t> Photosynthesis</a:t>
            </a:r>
            <a:endParaRPr lang="en-US"/>
          </a:p>
        </c:rich>
      </c:tx>
      <c:layout>
        <c:manualLayout>
          <c:xMode val="edge"/>
          <c:yMode val="edge"/>
          <c:x val="0.55465833251773111"/>
          <c:y val="2.8805302214921126E-4"/>
        </c:manualLayout>
      </c:layout>
      <c:overlay val="1"/>
    </c:title>
    <c:plotArea>
      <c:layout>
        <c:manualLayout>
          <c:layoutTarget val="inner"/>
          <c:xMode val="edge"/>
          <c:yMode val="edge"/>
          <c:x val="7.6680268094812806E-2"/>
          <c:y val="4.1322270453647933E-2"/>
          <c:w val="0.56907693351086963"/>
          <c:h val="0.86543842600136212"/>
        </c:manualLayout>
      </c:layout>
      <c:barChart>
        <c:barDir val="col"/>
        <c:grouping val="clustered"/>
        <c:ser>
          <c:idx val="0"/>
          <c:order val="0"/>
          <c:tx>
            <c:strRef>
              <c:f>Sheet1!$L$2</c:f>
              <c:strCache>
                <c:ptCount val="1"/>
                <c:pt idx="0">
                  <c:v>BOD (mg L-1 d-1)</c:v>
                </c:pt>
              </c:strCache>
            </c:strRef>
          </c:tx>
          <c:errBars>
            <c:errBarType val="plus"/>
            <c:errValType val="cust"/>
            <c:plus>
              <c:numRef>
                <c:f>Sheet1!$M$3:$M$6</c:f>
                <c:numCache>
                  <c:formatCode>General</c:formatCode>
                  <c:ptCount val="4"/>
                  <c:pt idx="0">
                    <c:v>6.7659277100615728E-2</c:v>
                  </c:pt>
                  <c:pt idx="1">
                    <c:v>5.2068331172711181E-2</c:v>
                  </c:pt>
                  <c:pt idx="2">
                    <c:v>6.7659277100614909E-2</c:v>
                  </c:pt>
                  <c:pt idx="3">
                    <c:v>3.0550504633038884E-2</c:v>
                  </c:pt>
                </c:numCache>
              </c:numRef>
            </c:plus>
          </c:errBars>
          <c:cat>
            <c:strRef>
              <c:f>Sheet1!$K$3:$K$6</c:f>
              <c:strCache>
                <c:ptCount val="4"/>
                <c:pt idx="0">
                  <c:v>Control</c:v>
                </c:pt>
                <c:pt idx="1">
                  <c:v>Nitrate</c:v>
                </c:pt>
                <c:pt idx="2">
                  <c:v>Urea</c:v>
                </c:pt>
                <c:pt idx="3">
                  <c:v>Lysine</c:v>
                </c:pt>
              </c:strCache>
            </c:strRef>
          </c:cat>
          <c:val>
            <c:numRef>
              <c:f>Sheet1!$L$3:$L$6</c:f>
              <c:numCache>
                <c:formatCode>General</c:formatCode>
                <c:ptCount val="4"/>
                <c:pt idx="0">
                  <c:v>0.75333333333333363</c:v>
                </c:pt>
                <c:pt idx="1">
                  <c:v>0.60666666666666669</c:v>
                </c:pt>
                <c:pt idx="2">
                  <c:v>0.70666666666666667</c:v>
                </c:pt>
                <c:pt idx="3">
                  <c:v>2.6</c:v>
                </c:pt>
              </c:numCache>
            </c:numRef>
          </c:val>
        </c:ser>
        <c:ser>
          <c:idx val="1"/>
          <c:order val="1"/>
          <c:tx>
            <c:strRef>
              <c:f>Sheet1!$N$2</c:f>
              <c:strCache>
                <c:ptCount val="1"/>
                <c:pt idx="0">
                  <c:v>Gross PS (mg L-1 d-1)</c:v>
                </c:pt>
              </c:strCache>
            </c:strRef>
          </c:tx>
          <c:errBars>
            <c:errBarType val="plus"/>
            <c:errValType val="cust"/>
            <c:plus>
              <c:numRef>
                <c:f>Sheet1!$O$3:$O$6</c:f>
                <c:numCache>
                  <c:formatCode>General</c:formatCode>
                  <c:ptCount val="4"/>
                  <c:pt idx="0">
                    <c:v>0.17139946842909992</c:v>
                  </c:pt>
                  <c:pt idx="1">
                    <c:v>9.6838926975559764E-2</c:v>
                  </c:pt>
                  <c:pt idx="2">
                    <c:v>0.16384274303259341</c:v>
                  </c:pt>
                  <c:pt idx="3">
                    <c:v>0</c:v>
                  </c:pt>
                </c:numCache>
              </c:numRef>
            </c:plus>
          </c:errBars>
          <c:cat>
            <c:strRef>
              <c:f>Sheet1!$K$3:$K$6</c:f>
              <c:strCache>
                <c:ptCount val="4"/>
                <c:pt idx="0">
                  <c:v>Control</c:v>
                </c:pt>
                <c:pt idx="1">
                  <c:v>Nitrate</c:v>
                </c:pt>
                <c:pt idx="2">
                  <c:v>Urea</c:v>
                </c:pt>
                <c:pt idx="3">
                  <c:v>Lysine</c:v>
                </c:pt>
              </c:strCache>
            </c:strRef>
          </c:cat>
          <c:val>
            <c:numRef>
              <c:f>Sheet1!$N$3:$N$6</c:f>
              <c:numCache>
                <c:formatCode>General</c:formatCode>
                <c:ptCount val="4"/>
                <c:pt idx="0">
                  <c:v>0.87333333333333363</c:v>
                </c:pt>
                <c:pt idx="1">
                  <c:v>0.66666666666666663</c:v>
                </c:pt>
                <c:pt idx="2">
                  <c:v>0.6066666666666668</c:v>
                </c:pt>
                <c:pt idx="3">
                  <c:v>2.0000000000000032E-2</c:v>
                </c:pt>
              </c:numCache>
            </c:numRef>
          </c:val>
        </c:ser>
        <c:axId val="40764160"/>
        <c:axId val="40766080"/>
      </c:barChart>
      <c:catAx>
        <c:axId val="40764160"/>
        <c:scaling>
          <c:orientation val="minMax"/>
        </c:scaling>
        <c:axPos val="b"/>
        <c:title>
          <c:tx>
            <c:rich>
              <a:bodyPr/>
              <a:lstStyle/>
              <a:p>
                <a:pPr>
                  <a:defRPr/>
                </a:pPr>
                <a:r>
                  <a:rPr lang="en-US" sz="1200" dirty="0" smtClean="0"/>
                  <a:t>Nutrient</a:t>
                </a:r>
                <a:r>
                  <a:rPr lang="en-US" sz="1200" baseline="0" dirty="0" smtClean="0"/>
                  <a:t> Stock</a:t>
                </a:r>
                <a:endParaRPr lang="en-US" sz="1200" dirty="0"/>
              </a:p>
            </c:rich>
          </c:tx>
          <c:layout/>
        </c:title>
        <c:numFmt formatCode="General" sourceLinked="1"/>
        <c:tickLblPos val="nextTo"/>
        <c:crossAx val="40766080"/>
        <c:crosses val="autoZero"/>
        <c:auto val="1"/>
        <c:lblAlgn val="ctr"/>
        <c:lblOffset val="100"/>
      </c:catAx>
      <c:valAx>
        <c:axId val="40766080"/>
        <c:scaling>
          <c:orientation val="minMax"/>
        </c:scaling>
        <c:axPos val="l"/>
        <c:majorGridlines/>
        <c:numFmt formatCode="General" sourceLinked="1"/>
        <c:tickLblPos val="nextTo"/>
        <c:crossAx val="40764160"/>
        <c:crosses val="autoZero"/>
        <c:crossBetween val="between"/>
      </c:valAx>
    </c:plotArea>
    <c:legend>
      <c:legendPos val="r"/>
      <c:layout>
        <c:manualLayout>
          <c:xMode val="edge"/>
          <c:yMode val="edge"/>
          <c:x val="0.66582573559884239"/>
          <c:y val="0.52958205959549176"/>
          <c:w val="0.32111161018789747"/>
          <c:h val="0.2227540044123599"/>
        </c:manualLayout>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Dissolved Oxygen Final (mg/L)</a:t>
            </a:r>
          </a:p>
        </c:rich>
      </c:tx>
      <c:layout/>
    </c:title>
    <c:plotArea>
      <c:layout>
        <c:manualLayout>
          <c:layoutTarget val="inner"/>
          <c:xMode val="edge"/>
          <c:yMode val="edge"/>
          <c:x val="0.23663719784387571"/>
          <c:y val="0.21145905942085141"/>
          <c:w val="0.49586869411750423"/>
          <c:h val="0.67543364264410666"/>
        </c:manualLayout>
      </c:layout>
      <c:barChart>
        <c:barDir val="col"/>
        <c:grouping val="clustered"/>
        <c:ser>
          <c:idx val="0"/>
          <c:order val="0"/>
          <c:tx>
            <c:v>Dissolved Oxygen (mg/L)</c:v>
          </c:tx>
          <c:cat>
            <c:strRef>
              <c:f>Sheet1!$A$33:$A$36</c:f>
              <c:strCache>
                <c:ptCount val="4"/>
                <c:pt idx="0">
                  <c:v>Control</c:v>
                </c:pt>
                <c:pt idx="1">
                  <c:v>Nitrate</c:v>
                </c:pt>
                <c:pt idx="2">
                  <c:v>Urea</c:v>
                </c:pt>
                <c:pt idx="3">
                  <c:v>Lysine</c:v>
                </c:pt>
              </c:strCache>
            </c:strRef>
          </c:cat>
          <c:val>
            <c:numRef>
              <c:f>Sheet1!$B$33:$B$36</c:f>
              <c:numCache>
                <c:formatCode>General</c:formatCode>
                <c:ptCount val="4"/>
                <c:pt idx="0">
                  <c:v>13.700000000000001</c:v>
                </c:pt>
                <c:pt idx="1">
                  <c:v>13.400000000000002</c:v>
                </c:pt>
                <c:pt idx="2">
                  <c:v>12.6</c:v>
                </c:pt>
                <c:pt idx="3">
                  <c:v>0.20000000000000004</c:v>
                </c:pt>
              </c:numCache>
            </c:numRef>
          </c:val>
        </c:ser>
        <c:axId val="40804352"/>
        <c:axId val="40806272"/>
      </c:barChart>
      <c:catAx>
        <c:axId val="40804352"/>
        <c:scaling>
          <c:orientation val="minMax"/>
        </c:scaling>
        <c:axPos val="b"/>
        <c:title>
          <c:tx>
            <c:rich>
              <a:bodyPr/>
              <a:lstStyle/>
              <a:p>
                <a:pPr>
                  <a:defRPr/>
                </a:pPr>
                <a:r>
                  <a:rPr lang="en-US" sz="1200" dirty="0" smtClean="0"/>
                  <a:t>Nutrient</a:t>
                </a:r>
                <a:r>
                  <a:rPr lang="en-US" baseline="0" dirty="0" smtClean="0"/>
                  <a:t> Stock</a:t>
                </a:r>
                <a:endParaRPr lang="en-US" dirty="0"/>
              </a:p>
            </c:rich>
          </c:tx>
          <c:layout/>
        </c:title>
        <c:numFmt formatCode="General" sourceLinked="1"/>
        <c:tickLblPos val="nextTo"/>
        <c:txPr>
          <a:bodyPr/>
          <a:lstStyle/>
          <a:p>
            <a:pPr>
              <a:defRPr b="1"/>
            </a:pPr>
            <a:endParaRPr lang="en-US"/>
          </a:p>
        </c:txPr>
        <c:crossAx val="40806272"/>
        <c:crosses val="autoZero"/>
        <c:auto val="1"/>
        <c:lblAlgn val="ctr"/>
        <c:lblOffset val="100"/>
      </c:catAx>
      <c:valAx>
        <c:axId val="40806272"/>
        <c:scaling>
          <c:orientation val="minMax"/>
        </c:scaling>
        <c:axPos val="l"/>
        <c:majorGridlines/>
        <c:title>
          <c:tx>
            <c:rich>
              <a:bodyPr rot="-5400000" vert="horz"/>
              <a:lstStyle/>
              <a:p>
                <a:pPr>
                  <a:defRPr/>
                </a:pPr>
                <a:r>
                  <a:rPr lang="en-US" sz="1200" dirty="0" smtClean="0"/>
                  <a:t>Dissolved</a:t>
                </a:r>
                <a:r>
                  <a:rPr lang="en-US" sz="1200" baseline="0" dirty="0" smtClean="0"/>
                  <a:t> Oxygen mg/L</a:t>
                </a:r>
                <a:endParaRPr lang="en-US" sz="1200" dirty="0"/>
              </a:p>
            </c:rich>
          </c:tx>
          <c:layout/>
        </c:title>
        <c:numFmt formatCode="General" sourceLinked="1"/>
        <c:tickLblPos val="nextTo"/>
        <c:txPr>
          <a:bodyPr/>
          <a:lstStyle/>
          <a:p>
            <a:pPr>
              <a:defRPr b="1"/>
            </a:pPr>
            <a:endParaRPr lang="en-US"/>
          </a:p>
        </c:txPr>
        <c:crossAx val="40804352"/>
        <c:crosses val="autoZero"/>
        <c:crossBetween val="between"/>
      </c:valAx>
    </c:plotArea>
    <c:legend>
      <c:legendPos val="r"/>
      <c:layout>
        <c:manualLayout>
          <c:xMode val="edge"/>
          <c:yMode val="edge"/>
          <c:x val="0.69927289379673052"/>
          <c:y val="0.54149623885257969"/>
          <c:w val="0.2776635867889013"/>
          <c:h val="0.26286759275379318"/>
        </c:manualLayout>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5BBFDD3F-FB60-4F3D-858A-748EB06728BC}" type="datetimeFigureOut">
              <a:rPr lang="en-US" smtClean="0"/>
              <a:pPr/>
              <a:t>2/3/2012</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6C91BB1-6DF7-456F-8D96-2095EC9584F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62792B1-B647-463E-8F72-84FD342F5F49}" type="datetimeFigureOut">
              <a:rPr lang="en-US" smtClean="0"/>
              <a:pPr/>
              <a:t>2/3/2012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F57955C-EE5D-4888-86C8-8372C509FD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A62985-89B4-4B70-8F36-D1ED8D34FA1A}" type="datetimeFigureOut">
              <a:rPr lang="en-US" smtClean="0"/>
              <a:pPr/>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62985-89B4-4B70-8F36-D1ED8D34FA1A}" type="datetimeFigureOut">
              <a:rPr lang="en-US" smtClean="0"/>
              <a:pPr/>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62985-89B4-4B70-8F36-D1ED8D34FA1A}" type="datetimeFigureOut">
              <a:rPr lang="en-US" smtClean="0"/>
              <a:pPr/>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4A62985-89B4-4B70-8F36-D1ED8D34FA1A}" type="datetimeFigureOut">
              <a:rPr lang="en-US" smtClean="0"/>
              <a:pPr/>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A62985-89B4-4B70-8F36-D1ED8D34FA1A}" type="datetimeFigureOut">
              <a:rPr lang="en-US" smtClean="0"/>
              <a:pPr/>
              <a:t>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A62985-89B4-4B70-8F36-D1ED8D34FA1A}" type="datetimeFigureOut">
              <a:rPr lang="en-US" smtClean="0"/>
              <a:pPr/>
              <a:t>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A62985-89B4-4B70-8F36-D1ED8D34FA1A}" type="datetimeFigureOut">
              <a:rPr lang="en-US" smtClean="0"/>
              <a:pPr/>
              <a:t>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A62985-89B4-4B70-8F36-D1ED8D34FA1A}" type="datetimeFigureOut">
              <a:rPr lang="en-US" smtClean="0"/>
              <a:pPr/>
              <a:t>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62985-89B4-4B70-8F36-D1ED8D34FA1A}" type="datetimeFigureOut">
              <a:rPr lang="en-US" smtClean="0"/>
              <a:pPr/>
              <a:t>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62985-89B4-4B70-8F36-D1ED8D34FA1A}" type="datetimeFigureOut">
              <a:rPr lang="en-US" smtClean="0"/>
              <a:pPr/>
              <a:t>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21CA-0D00-4E74-839A-DCD6697E930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62985-89B4-4B70-8F36-D1ED8D34FA1A}" type="datetimeFigureOut">
              <a:rPr lang="en-US" smtClean="0"/>
              <a:pPr/>
              <a:t>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21CA-0D00-4E74-839A-DCD6697E930D}"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4A62985-89B4-4B70-8F36-D1ED8D34FA1A}" type="datetimeFigureOut">
              <a:rPr lang="en-US" smtClean="0"/>
              <a:pPr/>
              <a:t>2/3/2012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AA4521CA-0D00-4E74-839A-DCD6697E930D}" type="slidenum">
              <a:rPr lang="en-US" smtClean="0"/>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Effects of Organic Nutrients on Biological Oxygen Demand in the Hudson River</a:t>
            </a:r>
            <a:endParaRPr lang="en-US" dirty="0"/>
          </a:p>
        </p:txBody>
      </p:sp>
      <p:sp>
        <p:nvSpPr>
          <p:cNvPr id="3" name="Subtitle 2"/>
          <p:cNvSpPr>
            <a:spLocks noGrp="1"/>
          </p:cNvSpPr>
          <p:nvPr>
            <p:ph type="subTitle" idx="1"/>
          </p:nvPr>
        </p:nvSpPr>
        <p:spPr/>
        <p:txBody>
          <a:bodyPr/>
          <a:lstStyle/>
          <a:p>
            <a:r>
              <a:rPr lang="en-US" dirty="0" smtClean="0"/>
              <a:t>Sierra </a:t>
            </a:r>
            <a:r>
              <a:rPr lang="en-US" dirty="0" err="1" smtClean="0"/>
              <a:t>Raglin</a:t>
            </a:r>
            <a:r>
              <a:rPr lang="en-US" dirty="0" smtClean="0"/>
              <a:t>, Nyack High School</a:t>
            </a:r>
          </a:p>
          <a:p>
            <a:r>
              <a:rPr lang="en-US" dirty="0" err="1" smtClean="0"/>
              <a:t>Sheean</a:t>
            </a:r>
            <a:r>
              <a:rPr lang="en-US" dirty="0" smtClean="0"/>
              <a:t> Haley, Woods Hole Oceanographic Institute</a:t>
            </a:r>
            <a:endParaRPr lang="en-US" dirty="0"/>
          </a:p>
        </p:txBody>
      </p:sp>
    </p:spTree>
    <p:extLst>
      <p:ext uri="{BB962C8B-B14F-4D97-AF65-F5344CB8AC3E}">
        <p14:creationId xmlns="" xmlns:p14="http://schemas.microsoft.com/office/powerpoint/2010/main" val="3856386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Cont.</a:t>
            </a:r>
            <a:endParaRPr lang="en-US" dirty="0"/>
          </a:p>
        </p:txBody>
      </p:sp>
      <p:sp>
        <p:nvSpPr>
          <p:cNvPr id="3" name="Content Placeholder 2"/>
          <p:cNvSpPr>
            <a:spLocks noGrp="1"/>
          </p:cNvSpPr>
          <p:nvPr>
            <p:ph idx="1"/>
          </p:nvPr>
        </p:nvSpPr>
        <p:spPr>
          <a:xfrm>
            <a:off x="304800" y="1600200"/>
            <a:ext cx="8534400" cy="4876799"/>
          </a:xfrm>
        </p:spPr>
        <p:txBody>
          <a:bodyPr>
            <a:normAutofit/>
          </a:bodyPr>
          <a:lstStyle/>
          <a:p>
            <a:r>
              <a:rPr lang="en-US" sz="2400" dirty="0" smtClean="0"/>
              <a:t>Urea (CH</a:t>
            </a:r>
            <a:r>
              <a:rPr lang="en-US" sz="2400" baseline="-25000" dirty="0" smtClean="0"/>
              <a:t>4</a:t>
            </a:r>
            <a:r>
              <a:rPr lang="en-US" sz="2400" dirty="0" smtClean="0"/>
              <a:t>N</a:t>
            </a:r>
            <a:r>
              <a:rPr lang="en-US" sz="2400" baseline="-25000" dirty="0" smtClean="0"/>
              <a:t>2</a:t>
            </a:r>
            <a:r>
              <a:rPr lang="en-US" sz="2400" dirty="0" smtClean="0"/>
              <a:t>O), and Lysine (C</a:t>
            </a:r>
            <a:r>
              <a:rPr lang="en-US" sz="2400" baseline="-25000" dirty="0" smtClean="0"/>
              <a:t>6</a:t>
            </a:r>
            <a:r>
              <a:rPr lang="en-US" sz="2400" dirty="0" smtClean="0"/>
              <a:t>H</a:t>
            </a:r>
            <a:r>
              <a:rPr lang="en-US" sz="2400" baseline="-25000" dirty="0" smtClean="0"/>
              <a:t>14</a:t>
            </a:r>
            <a:r>
              <a:rPr lang="en-US" sz="2400" dirty="0" smtClean="0"/>
              <a:t>N</a:t>
            </a:r>
            <a:r>
              <a:rPr lang="en-US" sz="2400" baseline="-25000" dirty="0" smtClean="0"/>
              <a:t>2</a:t>
            </a:r>
            <a:r>
              <a:rPr lang="en-US" sz="2400" dirty="0" smtClean="0"/>
              <a:t>O</a:t>
            </a:r>
            <a:r>
              <a:rPr lang="en-US" sz="2400" baseline="-25000" dirty="0" smtClean="0"/>
              <a:t>2</a:t>
            </a:r>
            <a:r>
              <a:rPr lang="en-US" sz="2400" dirty="0" smtClean="0"/>
              <a:t> ) were chosen because they are organic forms of nitrogen that may be present in fertilizer or sewage runoff. </a:t>
            </a:r>
          </a:p>
          <a:p>
            <a:r>
              <a:rPr lang="en-US" sz="2400" dirty="0" smtClean="0"/>
              <a:t>Nitrate (NO</a:t>
            </a:r>
            <a:r>
              <a:rPr lang="en-US" sz="2400" baseline="-25000" dirty="0" smtClean="0"/>
              <a:t>3</a:t>
            </a:r>
            <a:r>
              <a:rPr lang="en-US" sz="2400" dirty="0" smtClean="0"/>
              <a:t>) is an inorganic form a nitrogen that is present in fertilizer and sewage runoff. It was used to compare the effects of organic nitrogen to inorganic nitrogen. </a:t>
            </a:r>
            <a:r>
              <a:rPr lang="en-US" sz="2400" baseline="-25000" dirty="0" smtClean="0"/>
              <a:t> </a:t>
            </a:r>
            <a:endParaRPr lang="en-US" sz="2400" baseline="-25000" dirty="0"/>
          </a:p>
        </p:txBody>
      </p:sp>
    </p:spTree>
    <p:extLst>
      <p:ext uri="{BB962C8B-B14F-4D97-AF65-F5344CB8AC3E}">
        <p14:creationId xmlns="" xmlns:p14="http://schemas.microsoft.com/office/powerpoint/2010/main" val="272818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r>
              <a:rPr lang="en-US" dirty="0" smtClean="0"/>
              <a:t>Methodology Cont.</a:t>
            </a:r>
            <a:endParaRPr lang="en-US" dirty="0"/>
          </a:p>
        </p:txBody>
      </p:sp>
      <p:sp>
        <p:nvSpPr>
          <p:cNvPr id="3" name="Content Placeholder 2"/>
          <p:cNvSpPr>
            <a:spLocks noGrp="1"/>
          </p:cNvSpPr>
          <p:nvPr>
            <p:ph idx="1"/>
          </p:nvPr>
        </p:nvSpPr>
        <p:spPr>
          <a:xfrm>
            <a:off x="381000" y="1600200"/>
            <a:ext cx="8534400" cy="5105399"/>
          </a:xfrm>
        </p:spPr>
        <p:txBody>
          <a:bodyPr>
            <a:normAutofit fontScale="92500"/>
          </a:bodyPr>
          <a:lstStyle/>
          <a:p>
            <a:r>
              <a:rPr lang="en-US" sz="2400" dirty="0" smtClean="0"/>
              <a:t>Three of the samples were labeled as T=0 (time equals zero), and were used to take initial measurements of the water at the beginning of each trial.</a:t>
            </a:r>
          </a:p>
          <a:p>
            <a:r>
              <a:rPr lang="en-US" sz="2400" dirty="0" smtClean="0"/>
              <a:t>The last sample was used to calibrate the DO and pH Probes.</a:t>
            </a:r>
          </a:p>
          <a:p>
            <a:r>
              <a:rPr lang="en-US" sz="2400" dirty="0" smtClean="0"/>
              <a:t>On the collection day, T=0 bottles were measured for DO, salinity, pH, temperature, percent saturation, and chlorophyll-</a:t>
            </a:r>
            <a:r>
              <a:rPr lang="el-GR" sz="2400" i="1" dirty="0" smtClean="0"/>
              <a:t>α</a:t>
            </a:r>
            <a:r>
              <a:rPr lang="en-US" sz="2400" dirty="0" smtClean="0">
                <a:cs typeface="Calibri"/>
              </a:rPr>
              <a:t>.</a:t>
            </a:r>
          </a:p>
          <a:p>
            <a:r>
              <a:rPr lang="en-US" sz="2400" dirty="0" smtClean="0">
                <a:cs typeface="Calibri"/>
              </a:rPr>
              <a:t>After, the eight treated samples were then incubated for 5 days.</a:t>
            </a:r>
          </a:p>
          <a:p>
            <a:r>
              <a:rPr lang="en-US" sz="2400" dirty="0" smtClean="0">
                <a:cs typeface="Calibri"/>
              </a:rPr>
              <a:t>After the incubation period, these samples were each measured, one-by-one for DO, pH, temperature, salinity, percent saturation, and chlorophyll-</a:t>
            </a:r>
            <a:r>
              <a:rPr lang="el-GR" sz="2400" i="1" dirty="0">
                <a:cs typeface="Calibri"/>
              </a:rPr>
              <a:t>α</a:t>
            </a:r>
            <a:r>
              <a:rPr lang="en-US" sz="2400" dirty="0">
                <a:cs typeface="Calibri"/>
              </a:rPr>
              <a:t>.</a:t>
            </a:r>
          </a:p>
          <a:p>
            <a:endParaRPr lang="en-US" dirty="0"/>
          </a:p>
        </p:txBody>
      </p:sp>
    </p:spTree>
    <p:extLst>
      <p:ext uri="{BB962C8B-B14F-4D97-AF65-F5344CB8AC3E}">
        <p14:creationId xmlns="" xmlns:p14="http://schemas.microsoft.com/office/powerpoint/2010/main" val="259382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842682447"/>
              </p:ext>
            </p:extLst>
          </p:nvPr>
        </p:nvGraphicFramePr>
        <p:xfrm>
          <a:off x="152400" y="838200"/>
          <a:ext cx="6324600" cy="5867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3"/>
          <p:cNvSpPr txBox="1">
            <a:spLocks noChangeArrowheads="1"/>
          </p:cNvSpPr>
          <p:nvPr/>
        </p:nvSpPr>
        <p:spPr bwMode="auto">
          <a:xfrm>
            <a:off x="6400800" y="2133600"/>
            <a:ext cx="2514600" cy="3505200"/>
          </a:xfrm>
          <a:prstGeom prst="rect">
            <a:avLst/>
          </a:prstGeom>
          <a:solidFill>
            <a:srgbClr val="FFFFFF">
              <a:alpha val="0"/>
            </a:srgbClr>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dirty="0">
                <a:effectLst/>
                <a:latin typeface="Calibri"/>
                <a:ea typeface="Calibri"/>
                <a:cs typeface="Times New Roman"/>
              </a:rPr>
              <a:t>Figure 1 – Growth rate is indicated by the </a:t>
            </a:r>
            <a:r>
              <a:rPr lang="en-US" dirty="0" smtClean="0">
                <a:effectLst/>
                <a:latin typeface="Calibri"/>
                <a:ea typeface="Calibri"/>
                <a:cs typeface="Times New Roman"/>
              </a:rPr>
              <a:t>green bar</a:t>
            </a:r>
            <a:r>
              <a:rPr lang="en-US" dirty="0">
                <a:effectLst/>
                <a:latin typeface="Calibri"/>
                <a:ea typeface="Calibri"/>
                <a:cs typeface="Times New Roman"/>
              </a:rPr>
              <a:t>. The lysine growth rate is at -0.00226</a:t>
            </a:r>
            <a:r>
              <a:rPr lang="en-US" dirty="0">
                <a:effectLst/>
                <a:latin typeface="Calibri"/>
                <a:ea typeface="Times New Roman"/>
                <a:cs typeface="Times New Roman"/>
              </a:rPr>
              <a:t> µ</a:t>
            </a:r>
            <a:r>
              <a:rPr lang="en-US" dirty="0">
                <a:effectLst/>
                <a:latin typeface="Calibri"/>
                <a:ea typeface="Calibri"/>
                <a:cs typeface="Times New Roman"/>
              </a:rPr>
              <a:t>. The Control bar is at </a:t>
            </a:r>
            <a:r>
              <a:rPr lang="en-US" dirty="0">
                <a:effectLst/>
                <a:latin typeface="Calibri"/>
                <a:ea typeface="Times New Roman"/>
                <a:cs typeface="Times New Roman"/>
              </a:rPr>
              <a:t>0.010786 µ. Urea is close behind control at 0.010703µ.</a:t>
            </a:r>
            <a:endParaRPr lang="en-US" dirty="0">
              <a:effectLst/>
              <a:latin typeface="Calibri"/>
              <a:ea typeface="Calibri"/>
              <a:cs typeface="Times New Roman"/>
            </a:endParaRPr>
          </a:p>
          <a:p>
            <a:pPr marL="0" marR="0">
              <a:lnSpc>
                <a:spcPct val="115000"/>
              </a:lnSpc>
              <a:spcBef>
                <a:spcPts val="0"/>
              </a:spcBef>
              <a:spcAft>
                <a:spcPts val="1000"/>
              </a:spcAft>
            </a:pPr>
            <a:r>
              <a:rPr lang="en-US" dirty="0">
                <a:effectLst/>
                <a:latin typeface="Arial"/>
                <a:ea typeface="Times New Roman"/>
                <a:cs typeface="Times New Roman"/>
              </a:rPr>
              <a:t> </a:t>
            </a:r>
            <a:endParaRPr lang="en-US" dirty="0">
              <a:effectLst/>
              <a:latin typeface="Calibri"/>
              <a:ea typeface="Calibri"/>
              <a:cs typeface="Times New Roman"/>
            </a:endParaRPr>
          </a:p>
          <a:p>
            <a:pPr marL="0" marR="0">
              <a:lnSpc>
                <a:spcPct val="115000"/>
              </a:lnSpc>
              <a:spcBef>
                <a:spcPts val="0"/>
              </a:spcBef>
              <a:spcAft>
                <a:spcPts val="1000"/>
              </a:spcAft>
            </a:pPr>
            <a:r>
              <a:rPr lang="en-US" dirty="0">
                <a:effectLst/>
                <a:latin typeface="Calibri"/>
                <a:ea typeface="Times New Roman"/>
                <a:cs typeface="Arial"/>
              </a:rPr>
              <a:t> </a:t>
            </a:r>
            <a:endParaRPr lang="en-US" dirty="0">
              <a:effectLst/>
              <a:latin typeface="Calibri"/>
              <a:ea typeface="Calibri"/>
              <a:cs typeface="Times New Roman"/>
            </a:endParaRPr>
          </a:p>
          <a:p>
            <a:pPr marL="0" marR="0">
              <a:lnSpc>
                <a:spcPct val="115000"/>
              </a:lnSpc>
              <a:spcBef>
                <a:spcPts val="0"/>
              </a:spcBef>
              <a:spcAft>
                <a:spcPts val="1000"/>
              </a:spcAft>
            </a:pPr>
            <a:r>
              <a:rPr lang="en-US" dirty="0">
                <a:effectLst/>
                <a:latin typeface="Calibri"/>
                <a:ea typeface="Calibri"/>
                <a:cs typeface="Times New Roman"/>
              </a:rPr>
              <a:t> </a:t>
            </a:r>
          </a:p>
        </p:txBody>
      </p:sp>
      <p:sp>
        <p:nvSpPr>
          <p:cNvPr id="5" name="TextBox 4"/>
          <p:cNvSpPr txBox="1"/>
          <p:nvPr/>
        </p:nvSpPr>
        <p:spPr>
          <a:xfrm>
            <a:off x="533400" y="304800"/>
            <a:ext cx="7696200" cy="584775"/>
          </a:xfrm>
          <a:prstGeom prst="rect">
            <a:avLst/>
          </a:prstGeom>
          <a:noFill/>
        </p:spPr>
        <p:txBody>
          <a:bodyPr wrap="square" rtlCol="0">
            <a:spAutoFit/>
          </a:bodyPr>
          <a:lstStyle/>
          <a:p>
            <a:r>
              <a:rPr lang="en-US" sz="3200" dirty="0" smtClean="0"/>
              <a:t>Results</a:t>
            </a:r>
            <a:endParaRPr lang="en-US" sz="3200" dirty="0"/>
          </a:p>
        </p:txBody>
      </p:sp>
    </p:spTree>
    <p:extLst>
      <p:ext uri="{BB962C8B-B14F-4D97-AF65-F5344CB8AC3E}">
        <p14:creationId xmlns="" xmlns:p14="http://schemas.microsoft.com/office/powerpoint/2010/main" val="614543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386204883"/>
              </p:ext>
            </p:extLst>
          </p:nvPr>
        </p:nvGraphicFramePr>
        <p:xfrm>
          <a:off x="8965" y="381000"/>
          <a:ext cx="5867400" cy="6477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5"/>
          <p:cNvSpPr txBox="1">
            <a:spLocks noChangeArrowheads="1"/>
          </p:cNvSpPr>
          <p:nvPr/>
        </p:nvSpPr>
        <p:spPr bwMode="auto">
          <a:xfrm>
            <a:off x="5791200" y="1371600"/>
            <a:ext cx="3124200" cy="4191000"/>
          </a:xfrm>
          <a:prstGeom prst="rect">
            <a:avLst/>
          </a:prstGeom>
          <a:solidFill>
            <a:srgbClr val="FFFFFF">
              <a:alpha val="0"/>
            </a:srgbClr>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dirty="0">
                <a:effectLst/>
                <a:latin typeface="Calibri"/>
                <a:ea typeface="Calibri"/>
                <a:cs typeface="Times New Roman"/>
              </a:rPr>
              <a:t>Figure 2 – Biological Oxygen Demand and gross photosynthesis of the Light bottles. The greatest biological oxygen demand was in the Lysine bottle, due to the bacterial decomposition of the excess phytoplankton, and the absorption of the dissolved oxygen.</a:t>
            </a:r>
          </a:p>
        </p:txBody>
      </p:sp>
    </p:spTree>
    <p:extLst>
      <p:ext uri="{BB962C8B-B14F-4D97-AF65-F5344CB8AC3E}">
        <p14:creationId xmlns="" xmlns:p14="http://schemas.microsoft.com/office/powerpoint/2010/main" val="208378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694011326"/>
              </p:ext>
            </p:extLst>
          </p:nvPr>
        </p:nvGraphicFramePr>
        <p:xfrm>
          <a:off x="149225" y="444500"/>
          <a:ext cx="5641975" cy="62611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mc:Choice xmlns="" xmlns:a14="http://schemas.microsoft.com/office/drawing/2010/main" Requires="a14">
          <p:sp>
            <p:nvSpPr>
              <p:cNvPr id="5" name="TextBox 4"/>
              <p:cNvSpPr txBox="1"/>
              <p:nvPr/>
            </p:nvSpPr>
            <p:spPr>
              <a:xfrm>
                <a:off x="5943600" y="1066800"/>
                <a:ext cx="2590800" cy="3416320"/>
              </a:xfrm>
              <a:prstGeom prst="rect">
                <a:avLst/>
              </a:prstGeom>
              <a:noFill/>
            </p:spPr>
            <p:txBody>
              <a:bodyPr wrap="square" rtlCol="0">
                <a:spAutoFit/>
              </a:bodyPr>
              <a:lstStyle/>
              <a:p>
                <a:r>
                  <a:rPr lang="en-US" dirty="0" smtClean="0">
                    <a:effectLst/>
                    <a:latin typeface="Calibri"/>
                    <a:ea typeface="Calibri"/>
                    <a:cs typeface="Times New Roman"/>
                  </a:rPr>
                  <a:t>Figure 3 – Dissolved oxygen of Light bottles. The Lysine Light bottle had below 1 DO mg/L</a:t>
                </a:r>
                <a:r>
                  <a:rPr lang="en-US" dirty="0">
                    <a:effectLst/>
                    <a:latin typeface="Calibri"/>
                    <a:ea typeface="Times New Roman"/>
                    <a:cs typeface="Times New Roman"/>
                  </a:rPr>
                  <a:t> (0.2</a:t>
                </a:r>
                <a:r>
                  <a:rPr lang="en-US" dirty="0">
                    <a:effectLst/>
                    <a:latin typeface="Calibri"/>
                    <a:ea typeface="Calibri"/>
                    <a:cs typeface="Times New Roman"/>
                  </a:rPr>
                  <a:t>mg/</a:t>
                </a:r>
                <a14:m>
                  <m:oMath xmlns:m="http://schemas.openxmlformats.org/officeDocument/2006/math">
                    <m:r>
                      <a:rPr lang="en-US" i="1">
                        <a:effectLst/>
                        <a:latin typeface="Cambria Math"/>
                        <a:ea typeface="Calibri"/>
                        <a:cs typeface="Times New Roman"/>
                      </a:rPr>
                      <m:t>𝐿</m:t>
                    </m:r>
                    <m:r>
                      <a:rPr lang="en-US" i="1">
                        <a:effectLst/>
                        <a:latin typeface="Cambria Math"/>
                        <a:ea typeface="Calibri"/>
                        <a:cs typeface="Times New Roman"/>
                      </a:rPr>
                      <m:t>)  </m:t>
                    </m:r>
                  </m:oMath>
                </a14:m>
                <a:r>
                  <a:rPr lang="en-US" dirty="0">
                    <a:effectLst/>
                    <a:latin typeface="Calibri"/>
                    <a:ea typeface="Times New Roman"/>
                    <a:cs typeface="Times New Roman"/>
                  </a:rPr>
                  <a:t>indicating hypoxic conditions. Lack of dissolved oxygen can be an indication of lack of photosynthesis and the decomposition of phytoplankton.</a:t>
                </a:r>
                <a:endParaRPr lang="en-US" dirty="0">
                  <a:effectLst/>
                  <a:latin typeface="Calibri"/>
                  <a:ea typeface="Calibri"/>
                  <a:cs typeface="Times New Roman"/>
                </a:endParaRPr>
              </a:p>
              <a:p>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5943600" y="1066800"/>
                <a:ext cx="2590800" cy="3416320"/>
              </a:xfrm>
              <a:prstGeom prst="rect">
                <a:avLst/>
              </a:prstGeom>
              <a:blipFill rotWithShape="1">
                <a:blip r:embed="rId3" cstate="print"/>
                <a:stretch>
                  <a:fillRect l="-1882" t="-893" r="-3059"/>
                </a:stretch>
              </a:blipFill>
            </p:spPr>
            <p:txBody>
              <a:bodyPr/>
              <a:lstStyle/>
              <a:p>
                <a:r>
                  <a:rPr lang="en-US">
                    <a:noFill/>
                  </a:rPr>
                  <a:t> </a:t>
                </a:r>
              </a:p>
            </p:txBody>
          </p:sp>
        </mc:Fallback>
      </mc:AlternateContent>
    </p:spTree>
    <p:extLst>
      <p:ext uri="{BB962C8B-B14F-4D97-AF65-F5344CB8AC3E}">
        <p14:creationId xmlns="" xmlns:p14="http://schemas.microsoft.com/office/powerpoint/2010/main" val="2342262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125113" cy="924475"/>
          </a:xfrm>
        </p:spPr>
        <p:txBody>
          <a:bodyPr/>
          <a:lstStyle/>
          <a:p>
            <a:r>
              <a:rPr lang="en-US" dirty="0" smtClean="0"/>
              <a:t>Results</a:t>
            </a:r>
            <a:endParaRPr lang="en-US" dirty="0"/>
          </a:p>
        </p:txBody>
      </p:sp>
      <p:sp>
        <p:nvSpPr>
          <p:cNvPr id="3" name="Content Placeholder 2"/>
          <p:cNvSpPr>
            <a:spLocks noGrp="1"/>
          </p:cNvSpPr>
          <p:nvPr>
            <p:ph idx="1"/>
          </p:nvPr>
        </p:nvSpPr>
        <p:spPr>
          <a:xfrm>
            <a:off x="304800" y="1143000"/>
            <a:ext cx="8610600" cy="4419600"/>
          </a:xfrm>
        </p:spPr>
        <p:txBody>
          <a:bodyPr>
            <a:noAutofit/>
          </a:bodyPr>
          <a:lstStyle/>
          <a:p>
            <a:pPr>
              <a:buNone/>
            </a:pPr>
            <a:r>
              <a:rPr lang="en-US" sz="2400" dirty="0" smtClean="0"/>
              <a:t/>
            </a:r>
            <a:br>
              <a:rPr lang="en-US" sz="2400" dirty="0" smtClean="0"/>
            </a:br>
            <a:endParaRPr lang="en-US" sz="2400" dirty="0" smtClean="0"/>
          </a:p>
          <a:p>
            <a:r>
              <a:rPr lang="en-US" sz="2400" dirty="0" smtClean="0"/>
              <a:t>Nitrate </a:t>
            </a:r>
            <a:r>
              <a:rPr lang="en-US" sz="2400" dirty="0"/>
              <a:t>had a higher photosynthetic rate than respiration rate, indicating that there was an increase in dissolved </a:t>
            </a:r>
            <a:r>
              <a:rPr lang="en-US" sz="2400" dirty="0" smtClean="0"/>
              <a:t>oxygen.</a:t>
            </a:r>
          </a:p>
          <a:p>
            <a:r>
              <a:rPr lang="en-US" sz="2400" dirty="0" smtClean="0"/>
              <a:t>Urea had a slightly lower DO than Nitrate and Control.</a:t>
            </a:r>
          </a:p>
          <a:p>
            <a:r>
              <a:rPr lang="en-US" sz="2400" dirty="0" smtClean="0"/>
              <a:t>Lysine </a:t>
            </a:r>
            <a:r>
              <a:rPr lang="en-US" sz="2400" dirty="0"/>
              <a:t>Dark had the lowest growth rate</a:t>
            </a:r>
            <a:r>
              <a:rPr lang="en-US" sz="2400" dirty="0" smtClean="0"/>
              <a:t>.</a:t>
            </a:r>
          </a:p>
          <a:p>
            <a:r>
              <a:rPr lang="en-US" sz="2400" dirty="0" smtClean="0"/>
              <a:t>BOD was highest in the Lysine bottles.</a:t>
            </a:r>
          </a:p>
          <a:p>
            <a:r>
              <a:rPr lang="en-US" sz="2400" dirty="0" smtClean="0"/>
              <a:t>Lysine had an average DO level of 0.2 mg/L</a:t>
            </a:r>
            <a:endParaRPr lang="en-US" sz="2400" dirty="0"/>
          </a:p>
        </p:txBody>
      </p:sp>
    </p:spTree>
    <p:extLst>
      <p:ext uri="{BB962C8B-B14F-4D97-AF65-F5344CB8AC3E}">
        <p14:creationId xmlns="" xmlns:p14="http://schemas.microsoft.com/office/powerpoint/2010/main" val="403378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125113" cy="924475"/>
          </a:xfrm>
        </p:spPr>
        <p:txBody>
          <a:bodyPr/>
          <a:lstStyle/>
          <a:p>
            <a:r>
              <a:rPr lang="en-US" dirty="0" smtClean="0"/>
              <a:t>Discussion</a:t>
            </a:r>
            <a:endParaRPr lang="en-US" dirty="0"/>
          </a:p>
        </p:txBody>
      </p:sp>
      <p:sp>
        <p:nvSpPr>
          <p:cNvPr id="3" name="Content Placeholder 2"/>
          <p:cNvSpPr>
            <a:spLocks noGrp="1"/>
          </p:cNvSpPr>
          <p:nvPr>
            <p:ph idx="1"/>
          </p:nvPr>
        </p:nvSpPr>
        <p:spPr>
          <a:xfrm>
            <a:off x="228600" y="1828801"/>
            <a:ext cx="8610600" cy="4800599"/>
          </a:xfrm>
        </p:spPr>
        <p:txBody>
          <a:bodyPr>
            <a:normAutofit lnSpcReduction="10000"/>
          </a:bodyPr>
          <a:lstStyle/>
          <a:p>
            <a:r>
              <a:rPr lang="en-US" sz="2400" dirty="0" smtClean="0"/>
              <a:t>BOD was greatest in the Lysine treated samples showing a decreased rate of photosynthesis and an increased rate of respiration.</a:t>
            </a:r>
            <a:br>
              <a:rPr lang="en-US" sz="2400" dirty="0" smtClean="0"/>
            </a:br>
            <a:r>
              <a:rPr lang="en-US" sz="2400" dirty="0" smtClean="0"/>
              <a:t>		- The bacteria in the samples utilized the carbon in the lysine.</a:t>
            </a:r>
          </a:p>
          <a:p>
            <a:r>
              <a:rPr lang="en-US" sz="2400" dirty="0" smtClean="0"/>
              <a:t>Lysine is an amino acid and can increase the growth rate of bacteria, which in turn will increase respiration rate, absorption of DO, and the consumption of organic matter.</a:t>
            </a:r>
          </a:p>
          <a:p>
            <a:r>
              <a:rPr lang="en-US" sz="2400" dirty="0" smtClean="0"/>
              <a:t>The Lysine Light had an average DO of 0.2 mg/L, indicating hypoxic conditions. This can show that there was a lack in photosynthesis and a high level of decomposition of phytoplankton.</a:t>
            </a:r>
          </a:p>
          <a:p>
            <a:endParaRPr lang="en-US" dirty="0" smtClean="0"/>
          </a:p>
          <a:p>
            <a:endParaRPr lang="en-US" dirty="0"/>
          </a:p>
        </p:txBody>
      </p:sp>
    </p:spTree>
    <p:extLst>
      <p:ext uri="{BB962C8B-B14F-4D97-AF65-F5344CB8AC3E}">
        <p14:creationId xmlns="" xmlns:p14="http://schemas.microsoft.com/office/powerpoint/2010/main" val="261497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Cont.</a:t>
            </a:r>
            <a:endParaRPr lang="en-US" dirty="0"/>
          </a:p>
        </p:txBody>
      </p:sp>
      <p:sp>
        <p:nvSpPr>
          <p:cNvPr id="3" name="Content Placeholder 2"/>
          <p:cNvSpPr>
            <a:spLocks noGrp="1"/>
          </p:cNvSpPr>
          <p:nvPr>
            <p:ph idx="1"/>
          </p:nvPr>
        </p:nvSpPr>
        <p:spPr>
          <a:xfrm>
            <a:off x="228600" y="1524001"/>
            <a:ext cx="8610600" cy="5029200"/>
          </a:xfrm>
        </p:spPr>
        <p:txBody>
          <a:bodyPr>
            <a:normAutofit/>
          </a:bodyPr>
          <a:lstStyle/>
          <a:p>
            <a:r>
              <a:rPr lang="en-US" sz="2400" dirty="0" smtClean="0"/>
              <a:t>The final average of DO for Urea Light was 12.6 mg/L. However BOD was slightly higher than the gross photosynthesis (only a 0.1 mg/L difference).</a:t>
            </a:r>
            <a:br>
              <a:rPr lang="en-US" sz="2400" dirty="0" smtClean="0"/>
            </a:br>
            <a:endParaRPr lang="en-US" sz="2400" dirty="0" smtClean="0"/>
          </a:p>
          <a:p>
            <a:r>
              <a:rPr lang="en-US" sz="2400" dirty="0" smtClean="0"/>
              <a:t>Nitrate slightly increased BOD, but results show that nitrate did not cause hypoxia.</a:t>
            </a:r>
            <a:endParaRPr lang="en-US" sz="2400" dirty="0"/>
          </a:p>
        </p:txBody>
      </p:sp>
    </p:spTree>
    <p:extLst>
      <p:ext uri="{BB962C8B-B14F-4D97-AF65-F5344CB8AC3E}">
        <p14:creationId xmlns="" xmlns:p14="http://schemas.microsoft.com/office/powerpoint/2010/main" val="258214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125113" cy="924475"/>
          </a:xfrm>
        </p:spPr>
        <p:txBody>
          <a:bodyPr/>
          <a:lstStyle/>
          <a:p>
            <a:r>
              <a:rPr lang="en-US" dirty="0" smtClean="0"/>
              <a:t>Conclusion</a:t>
            </a:r>
            <a:endParaRPr lang="en-US" dirty="0"/>
          </a:p>
        </p:txBody>
      </p:sp>
      <p:sp>
        <p:nvSpPr>
          <p:cNvPr id="3" name="Content Placeholder 2"/>
          <p:cNvSpPr>
            <a:spLocks noGrp="1"/>
          </p:cNvSpPr>
          <p:nvPr>
            <p:ph idx="1"/>
          </p:nvPr>
        </p:nvSpPr>
        <p:spPr>
          <a:xfrm>
            <a:off x="228600" y="1447800"/>
            <a:ext cx="8610600" cy="5105399"/>
          </a:xfrm>
        </p:spPr>
        <p:txBody>
          <a:bodyPr>
            <a:normAutofit/>
          </a:bodyPr>
          <a:lstStyle/>
          <a:p>
            <a:r>
              <a:rPr lang="en-US" sz="2400" dirty="0" smtClean="0"/>
              <a:t>Through this study, it can be shown that organic nutrients, like lysine or other amino acids, greatly increased the BOD of Hudson River water samples.</a:t>
            </a:r>
            <a:br>
              <a:rPr lang="en-US" sz="2400" dirty="0" smtClean="0"/>
            </a:br>
            <a:endParaRPr lang="en-US" sz="2400" dirty="0" smtClean="0"/>
          </a:p>
          <a:p>
            <a:r>
              <a:rPr lang="en-US" sz="2400" dirty="0" smtClean="0"/>
              <a:t>Further research to test organic forms of nitrogen found in the Hudson River over a long period of time (weeks or months), is recommended. </a:t>
            </a:r>
            <a:br>
              <a:rPr lang="en-US" sz="2400" dirty="0" smtClean="0"/>
            </a:br>
            <a:endParaRPr lang="en-US" sz="2400" dirty="0" smtClean="0"/>
          </a:p>
          <a:p>
            <a:r>
              <a:rPr lang="en-US" sz="2400" dirty="0" smtClean="0"/>
              <a:t>This experiment was conducted in February. Completion of this experiment during warmer months might result in more conclusive data.</a:t>
            </a:r>
            <a:endParaRPr lang="en-US" sz="2400" dirty="0"/>
          </a:p>
        </p:txBody>
      </p:sp>
    </p:spTree>
    <p:extLst>
      <p:ext uri="{BB962C8B-B14F-4D97-AF65-F5344CB8AC3E}">
        <p14:creationId xmlns="" xmlns:p14="http://schemas.microsoft.com/office/powerpoint/2010/main" val="202829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125113" cy="924475"/>
          </a:xfrm>
        </p:spPr>
        <p:txBody>
          <a:bodyPr/>
          <a:lstStyle/>
          <a:p>
            <a:r>
              <a:rPr lang="en-US" dirty="0" smtClean="0"/>
              <a:t>Conclusion cont.</a:t>
            </a:r>
            <a:endParaRPr lang="en-US" dirty="0"/>
          </a:p>
        </p:txBody>
      </p:sp>
      <p:sp>
        <p:nvSpPr>
          <p:cNvPr id="3" name="Content Placeholder 2"/>
          <p:cNvSpPr>
            <a:spLocks noGrp="1"/>
          </p:cNvSpPr>
          <p:nvPr>
            <p:ph idx="1"/>
          </p:nvPr>
        </p:nvSpPr>
        <p:spPr>
          <a:xfrm>
            <a:off x="304800" y="1676400"/>
            <a:ext cx="8534400" cy="4800599"/>
          </a:xfrm>
        </p:spPr>
        <p:txBody>
          <a:bodyPr>
            <a:normAutofit/>
          </a:bodyPr>
          <a:lstStyle/>
          <a:p>
            <a:r>
              <a:rPr lang="en-US" sz="2400" dirty="0" smtClean="0"/>
              <a:t>Many organisms are impacted negatively by anthropogenic nutrient input.</a:t>
            </a:r>
          </a:p>
          <a:p>
            <a:r>
              <a:rPr lang="en-US" sz="2400" dirty="0" smtClean="0"/>
              <a:t>Many organisms will die and the food web will be altered if issues, like eutrophication, are not prevented.</a:t>
            </a:r>
          </a:p>
          <a:p>
            <a:r>
              <a:rPr lang="en-US" sz="2400" dirty="0" smtClean="0"/>
              <a:t>It is crucial to understand the effects that different inorganic and organic nutrients, as well as human aquatic pollution, have on ecosystems, in order to develop ways to prevent detrimental marine environment changes. </a:t>
            </a:r>
            <a:endParaRPr lang="en-US" sz="2400" dirty="0"/>
          </a:p>
        </p:txBody>
      </p:sp>
    </p:spTree>
    <p:extLst>
      <p:ext uri="{BB962C8B-B14F-4D97-AF65-F5344CB8AC3E}">
        <p14:creationId xmlns="" xmlns:p14="http://schemas.microsoft.com/office/powerpoint/2010/main" val="353665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1524001"/>
            <a:ext cx="8534400" cy="5105400"/>
          </a:xfrm>
        </p:spPr>
        <p:txBody>
          <a:bodyPr/>
          <a:lstStyle/>
          <a:p>
            <a:r>
              <a:rPr lang="en-US" sz="2400" dirty="0" smtClean="0"/>
              <a:t>Over the past decades, water pollution has been increasing as human activities and technology evolve. </a:t>
            </a:r>
            <a:endParaRPr lang="en-US" sz="2400" dirty="0"/>
          </a:p>
          <a:p>
            <a:r>
              <a:rPr lang="en-US" sz="2400" dirty="0" smtClean="0"/>
              <a:t>Eutrophication leads to the enrichment of an aquatic environment with nutrients from runoff and other contaminants. </a:t>
            </a:r>
          </a:p>
          <a:p>
            <a:r>
              <a:rPr lang="en-US" sz="2400" dirty="0" smtClean="0"/>
              <a:t>Micro algae, like phytoplankton, are the basis of marine ecosystems. If phytoplankton are harmed by human activities, the ecosystem as a whole can be damaged.</a:t>
            </a:r>
          </a:p>
          <a:p>
            <a:pPr marL="0" indent="0">
              <a:buNone/>
            </a:pPr>
            <a:endParaRPr lang="en-US" dirty="0"/>
          </a:p>
        </p:txBody>
      </p:sp>
    </p:spTree>
    <p:extLst>
      <p:ext uri="{BB962C8B-B14F-4D97-AF65-F5344CB8AC3E}">
        <p14:creationId xmlns="" xmlns:p14="http://schemas.microsoft.com/office/powerpoint/2010/main" val="319257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a:xfrm>
            <a:off x="304800" y="1447800"/>
            <a:ext cx="8839200" cy="5181600"/>
          </a:xfrm>
        </p:spPr>
        <p:txBody>
          <a:bodyPr/>
          <a:lstStyle/>
          <a:p>
            <a:r>
              <a:rPr lang="en-US" sz="2400" dirty="0" smtClean="0"/>
              <a:t>I would like to thank Ms. </a:t>
            </a:r>
            <a:r>
              <a:rPr lang="en-US" sz="2400" dirty="0" err="1" smtClean="0"/>
              <a:t>Foisy</a:t>
            </a:r>
            <a:r>
              <a:rPr lang="en-US" sz="2400" dirty="0" smtClean="0"/>
              <a:t> and Mrs. </a:t>
            </a:r>
            <a:r>
              <a:rPr lang="en-US" sz="2400" dirty="0" err="1" smtClean="0"/>
              <a:t>Kleinman</a:t>
            </a:r>
            <a:r>
              <a:rPr lang="en-US" sz="2400" dirty="0" smtClean="0"/>
              <a:t>, my science research teachers.</a:t>
            </a:r>
          </a:p>
          <a:p>
            <a:r>
              <a:rPr lang="en-US" sz="2400" dirty="0" smtClean="0"/>
              <a:t>I would also like to thank </a:t>
            </a:r>
            <a:r>
              <a:rPr lang="en-US" sz="2400" dirty="0" err="1" smtClean="0"/>
              <a:t>Sheean</a:t>
            </a:r>
            <a:r>
              <a:rPr lang="en-US" sz="2400" dirty="0" smtClean="0"/>
              <a:t> Haley of Woods Hole Oceanographic Institute for helping me in developing and conducting my experiment. </a:t>
            </a:r>
          </a:p>
          <a:p>
            <a:r>
              <a:rPr lang="en-US" sz="2400" dirty="0" smtClean="0"/>
              <a:t>I would also like to thank Dr. Andrew </a:t>
            </a:r>
            <a:r>
              <a:rPr lang="en-US" sz="2400" dirty="0" err="1" smtClean="0"/>
              <a:t>Juhl</a:t>
            </a:r>
            <a:r>
              <a:rPr lang="en-US" sz="2400" dirty="0" smtClean="0"/>
              <a:t> of Columbia University for allowing us to use his laboratory and equipment.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	</a:t>
            </a:r>
            <a:endParaRPr lang="en-US" dirty="0"/>
          </a:p>
        </p:txBody>
      </p:sp>
      <p:sp>
        <p:nvSpPr>
          <p:cNvPr id="3" name="Content Placeholder 2"/>
          <p:cNvSpPr>
            <a:spLocks noGrp="1"/>
          </p:cNvSpPr>
          <p:nvPr>
            <p:ph idx="1"/>
          </p:nvPr>
        </p:nvSpPr>
        <p:spPr>
          <a:xfrm>
            <a:off x="304800" y="1447800"/>
            <a:ext cx="8610600" cy="5105400"/>
          </a:xfrm>
        </p:spPr>
        <p:txBody>
          <a:bodyPr/>
          <a:lstStyle/>
          <a:p>
            <a:r>
              <a:rPr lang="en-US" dirty="0" smtClean="0"/>
              <a:t>When phytoplankton experience eutrophication, the excess nutrients can accelerate algal blooms, and cause Harmful Algae Blooms, or Hypoxia.</a:t>
            </a:r>
          </a:p>
          <a:p>
            <a:r>
              <a:rPr lang="en-US" dirty="0" smtClean="0"/>
              <a:t>Hypoxia is a condition in which an aquatic environment is depleted of dissolved oxygen, which is necessary for all marine life. </a:t>
            </a:r>
          </a:p>
          <a:p>
            <a:r>
              <a:rPr lang="en-US" dirty="0" smtClean="0"/>
              <a:t>It has been shown that inorganic forms of nitrogen and phosphorus from fertilizer and sewage runoff can lead to accelerated algae blooms and hypoxia.</a:t>
            </a:r>
          </a:p>
          <a:p>
            <a:r>
              <a:rPr lang="en-US" dirty="0" smtClean="0"/>
              <a:t>Accelerated phytoplankton growth can affect the environments Biological Oxygen Demand (BOD): the environments need for dissolved oxygen.</a:t>
            </a:r>
          </a:p>
          <a:p>
            <a:r>
              <a:rPr lang="en-US" dirty="0" smtClean="0"/>
              <a:t>It has not been shown whether or not organic forms of nitrogen can lead to an increase in Biological Oxygen Demand, or hypoxia.</a:t>
            </a:r>
            <a:endParaRPr lang="en-US" dirty="0"/>
          </a:p>
        </p:txBody>
      </p:sp>
    </p:spTree>
    <p:extLst>
      <p:ext uri="{BB962C8B-B14F-4D97-AF65-F5344CB8AC3E}">
        <p14:creationId xmlns="" xmlns:p14="http://schemas.microsoft.com/office/powerpoint/2010/main" val="296735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a:xfrm>
            <a:off x="228600" y="1447800"/>
            <a:ext cx="8534400" cy="5029199"/>
          </a:xfrm>
        </p:spPr>
        <p:txBody>
          <a:bodyPr>
            <a:normAutofit/>
          </a:bodyPr>
          <a:lstStyle/>
          <a:p>
            <a:r>
              <a:rPr lang="en-US" sz="2400" dirty="0" smtClean="0"/>
              <a:t>Phytoplankton - microscopic marine algae</a:t>
            </a:r>
          </a:p>
          <a:p>
            <a:r>
              <a:rPr lang="en-US" sz="2400" dirty="0" smtClean="0"/>
              <a:t>Hypoxia - reduced dissolved oxygen content detrimental to aerobic organisms</a:t>
            </a:r>
          </a:p>
          <a:p>
            <a:r>
              <a:rPr lang="en-US" sz="2400" dirty="0" smtClean="0"/>
              <a:t>Dead Zone - an area of the ocean depleted of dissolved oxygen</a:t>
            </a:r>
          </a:p>
          <a:p>
            <a:r>
              <a:rPr lang="en-US" sz="2400" dirty="0" smtClean="0"/>
              <a:t>Eutrophication - excessive richness of nutrients in a body of water due to anthropogenic or natural runoff</a:t>
            </a:r>
          </a:p>
          <a:p>
            <a:r>
              <a:rPr lang="en-US" sz="2400" dirty="0" smtClean="0"/>
              <a:t>Biological Oxygen Demand (BOD) - </a:t>
            </a:r>
            <a:r>
              <a:rPr lang="en-US" sz="2400" dirty="0"/>
              <a:t>the amount of </a:t>
            </a:r>
            <a:r>
              <a:rPr lang="en-US" sz="2400" dirty="0" smtClean="0"/>
              <a:t>dissolved oxygen</a:t>
            </a:r>
            <a:r>
              <a:rPr lang="en-US" sz="2400" dirty="0"/>
              <a:t> needed by aerobic biological </a:t>
            </a:r>
            <a:r>
              <a:rPr lang="en-US" sz="2400" dirty="0" smtClean="0"/>
              <a:t>organisms</a:t>
            </a:r>
          </a:p>
        </p:txBody>
      </p:sp>
    </p:spTree>
    <p:extLst>
      <p:ext uri="{BB962C8B-B14F-4D97-AF65-F5344CB8AC3E}">
        <p14:creationId xmlns="" xmlns:p14="http://schemas.microsoft.com/office/powerpoint/2010/main" val="72069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09600" y="685800"/>
            <a:ext cx="7772400" cy="577199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Literature</a:t>
            </a:r>
            <a:endParaRPr lang="en-US" dirty="0"/>
          </a:p>
        </p:txBody>
      </p:sp>
      <p:sp>
        <p:nvSpPr>
          <p:cNvPr id="3" name="Content Placeholder 2"/>
          <p:cNvSpPr>
            <a:spLocks noGrp="1"/>
          </p:cNvSpPr>
          <p:nvPr>
            <p:ph idx="1"/>
          </p:nvPr>
        </p:nvSpPr>
        <p:spPr>
          <a:xfrm>
            <a:off x="304800" y="1524000"/>
            <a:ext cx="8534400" cy="4952999"/>
          </a:xfrm>
        </p:spPr>
        <p:txBody>
          <a:bodyPr>
            <a:normAutofit/>
          </a:bodyPr>
          <a:lstStyle/>
          <a:p>
            <a:r>
              <a:rPr lang="en-US" sz="2400" dirty="0" smtClean="0">
                <a:cs typeface="Calibri"/>
              </a:rPr>
              <a:t>Found that under certain conditions, bacteria will find and </a:t>
            </a:r>
            <a:r>
              <a:rPr lang="en-US" sz="2400" dirty="0" smtClean="0">
                <a:cs typeface="Calibri"/>
              </a:rPr>
              <a:t>utilize </a:t>
            </a:r>
            <a:r>
              <a:rPr lang="en-US" sz="2400" dirty="0" smtClean="0">
                <a:cs typeface="Calibri"/>
              </a:rPr>
              <a:t>certain organic compound sources.</a:t>
            </a:r>
            <a:r>
              <a:rPr lang="en-US" sz="2400" dirty="0" smtClean="0"/>
              <a:t> </a:t>
            </a:r>
            <a:r>
              <a:rPr lang="en-US" i="1" dirty="0" smtClean="0"/>
              <a:t>Ulla Li </a:t>
            </a:r>
            <a:r>
              <a:rPr lang="en-US" i="1" dirty="0" err="1" smtClean="0"/>
              <a:t>Zweifel</a:t>
            </a:r>
            <a:r>
              <a:rPr lang="en-US" i="1" dirty="0" smtClean="0"/>
              <a:t>, Bo </a:t>
            </a:r>
            <a:r>
              <a:rPr lang="en-US" i="1" dirty="0" err="1" smtClean="0"/>
              <a:t>Norrman</a:t>
            </a:r>
            <a:r>
              <a:rPr lang="en-US" i="1" dirty="0" smtClean="0"/>
              <a:t>, </a:t>
            </a:r>
            <a:r>
              <a:rPr lang="en-US" i="1" dirty="0" err="1" smtClean="0">
                <a:cs typeface="Calibri"/>
              </a:rPr>
              <a:t>Åke</a:t>
            </a:r>
            <a:r>
              <a:rPr lang="en-US" i="1" dirty="0" smtClean="0">
                <a:cs typeface="Calibri"/>
              </a:rPr>
              <a:t> </a:t>
            </a:r>
            <a:r>
              <a:rPr lang="en-US" i="1" dirty="0" err="1" smtClean="0">
                <a:cs typeface="Calibri"/>
              </a:rPr>
              <a:t>Hagström</a:t>
            </a:r>
            <a:r>
              <a:rPr lang="en-US" i="1" dirty="0" smtClean="0">
                <a:cs typeface="Calibri"/>
              </a:rPr>
              <a:t>, 1993 </a:t>
            </a:r>
          </a:p>
          <a:p>
            <a:r>
              <a:rPr lang="en-US" sz="2400" dirty="0" smtClean="0">
                <a:cs typeface="Calibri"/>
              </a:rPr>
              <a:t>Nitrate can cause many different environmental issues, like Harmful Algae Blooms, by increasing phytoplankton growth. </a:t>
            </a:r>
            <a:r>
              <a:rPr lang="en-US" i="1" dirty="0" smtClean="0">
                <a:cs typeface="Calibri"/>
              </a:rPr>
              <a:t>Tom Berman and Sara </a:t>
            </a:r>
            <a:r>
              <a:rPr lang="en-US" i="1" dirty="0" err="1" smtClean="0">
                <a:cs typeface="Calibri"/>
              </a:rPr>
              <a:t>Chava</a:t>
            </a:r>
            <a:r>
              <a:rPr lang="en-US" i="1" dirty="0" smtClean="0">
                <a:cs typeface="Calibri"/>
              </a:rPr>
              <a:t>, 1999</a:t>
            </a:r>
            <a:endParaRPr lang="en-US" i="1" dirty="0"/>
          </a:p>
        </p:txBody>
      </p:sp>
    </p:spTree>
    <p:extLst>
      <p:ext uri="{BB962C8B-B14F-4D97-AF65-F5344CB8AC3E}">
        <p14:creationId xmlns="" xmlns:p14="http://schemas.microsoft.com/office/powerpoint/2010/main" val="330581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381000" y="1600200"/>
            <a:ext cx="8534400" cy="4800599"/>
          </a:xfrm>
        </p:spPr>
        <p:txBody>
          <a:bodyPr/>
          <a:lstStyle/>
          <a:p>
            <a:r>
              <a:rPr lang="en-US" sz="2400" dirty="0"/>
              <a:t>This study looks to understand the effects that anthropogenic nutrients have on marine </a:t>
            </a:r>
            <a:r>
              <a:rPr lang="en-US" sz="2400" dirty="0" smtClean="0"/>
              <a:t>ecosystems.</a:t>
            </a:r>
          </a:p>
          <a:p>
            <a:r>
              <a:rPr lang="en-US" sz="2400" dirty="0" smtClean="0"/>
              <a:t>This </a:t>
            </a:r>
            <a:r>
              <a:rPr lang="en-US" sz="2400" dirty="0"/>
              <a:t>was done by investigating the effects of different organic nutrients on the natural phytoplankton (and bacterial) communities in the Hudson River and their potential role in Biological Oxygen Demand (BOD).</a:t>
            </a:r>
          </a:p>
          <a:p>
            <a:pPr marL="0" indent="0">
              <a:buNone/>
            </a:pPr>
            <a:endParaRPr lang="en-US" dirty="0"/>
          </a:p>
        </p:txBody>
      </p:sp>
    </p:spTree>
    <p:extLst>
      <p:ext uri="{BB962C8B-B14F-4D97-AF65-F5344CB8AC3E}">
        <p14:creationId xmlns="" xmlns:p14="http://schemas.microsoft.com/office/powerpoint/2010/main" val="21255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125113" cy="924475"/>
          </a:xfrm>
        </p:spPr>
        <p:txBody>
          <a:bodyPr/>
          <a:lstStyle/>
          <a:p>
            <a:r>
              <a:rPr lang="en-US" dirty="0" smtClean="0"/>
              <a:t>Methodology</a:t>
            </a:r>
            <a:endParaRPr lang="en-US" dirty="0"/>
          </a:p>
        </p:txBody>
      </p:sp>
      <p:sp>
        <p:nvSpPr>
          <p:cNvPr id="3" name="Content Placeholder 2"/>
          <p:cNvSpPr>
            <a:spLocks noGrp="1"/>
          </p:cNvSpPr>
          <p:nvPr>
            <p:ph idx="1"/>
          </p:nvPr>
        </p:nvSpPr>
        <p:spPr>
          <a:xfrm>
            <a:off x="304800" y="1371600"/>
            <a:ext cx="3276600" cy="5105399"/>
          </a:xfrm>
        </p:spPr>
        <p:txBody>
          <a:bodyPr>
            <a:normAutofit fontScale="92500"/>
          </a:bodyPr>
          <a:lstStyle/>
          <a:p>
            <a:r>
              <a:rPr lang="en-US" sz="2400" dirty="0" smtClean="0"/>
              <a:t>Twelve 250 mL water samples were collected from the Piermont Pier, in Piermont, New York. </a:t>
            </a:r>
          </a:p>
          <a:p>
            <a:r>
              <a:rPr lang="en-US" sz="2400" dirty="0" smtClean="0"/>
              <a:t>To simulate runoff,</a:t>
            </a:r>
            <a:r>
              <a:rPr lang="en-US" sz="2400" dirty="0"/>
              <a:t> </a:t>
            </a:r>
            <a:r>
              <a:rPr lang="en-US" sz="2400" dirty="0" smtClean="0"/>
              <a:t>samples were treated with one of three nutrients solution, or no solution at all (control).</a:t>
            </a:r>
          </a:p>
          <a:p>
            <a:endParaRPr lang="en-US" dirty="0"/>
          </a:p>
        </p:txBody>
      </p:sp>
      <p:pic>
        <p:nvPicPr>
          <p:cNvPr id="4" name="Picture 3" descr="IMG_2262.JPG"/>
          <p:cNvPicPr>
            <a:picLocks noChangeAspect="1"/>
          </p:cNvPicPr>
          <p:nvPr/>
        </p:nvPicPr>
        <p:blipFill>
          <a:blip r:embed="rId2" cstate="print"/>
          <a:stretch>
            <a:fillRect/>
          </a:stretch>
        </p:blipFill>
        <p:spPr>
          <a:xfrm>
            <a:off x="3505200" y="1600200"/>
            <a:ext cx="5410200" cy="4057650"/>
          </a:xfrm>
          <a:prstGeom prst="rect">
            <a:avLst/>
          </a:prstGeom>
        </p:spPr>
      </p:pic>
    </p:spTree>
    <p:extLst>
      <p:ext uri="{BB962C8B-B14F-4D97-AF65-F5344CB8AC3E}">
        <p14:creationId xmlns="" xmlns:p14="http://schemas.microsoft.com/office/powerpoint/2010/main" val="345082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125113" cy="924475"/>
          </a:xfrm>
        </p:spPr>
        <p:txBody>
          <a:bodyPr/>
          <a:lstStyle/>
          <a:p>
            <a:r>
              <a:rPr lang="en-US" dirty="0" smtClean="0"/>
              <a:t>Methodology Cont.</a:t>
            </a:r>
            <a:endParaRPr lang="en-US" dirty="0"/>
          </a:p>
        </p:txBody>
      </p:sp>
      <p:sp>
        <p:nvSpPr>
          <p:cNvPr id="3" name="Content Placeholder 2"/>
          <p:cNvSpPr>
            <a:spLocks noGrp="1"/>
          </p:cNvSpPr>
          <p:nvPr>
            <p:ph idx="1"/>
          </p:nvPr>
        </p:nvSpPr>
        <p:spPr>
          <a:xfrm>
            <a:off x="0" y="1295400"/>
            <a:ext cx="9144000" cy="5334000"/>
          </a:xfrm>
        </p:spPr>
        <p:txBody>
          <a:bodyPr>
            <a:noAutofit/>
          </a:bodyPr>
          <a:lstStyle/>
          <a:p>
            <a:r>
              <a:rPr lang="en-US" sz="2400" dirty="0" smtClean="0"/>
              <a:t>The eight of the samples were treated as follows:</a:t>
            </a:r>
          </a:p>
          <a:p>
            <a:r>
              <a:rPr lang="en-US" sz="2400" u="sng" dirty="0" smtClean="0"/>
              <a:t>Sample Name</a:t>
            </a:r>
            <a:r>
              <a:rPr lang="en-US" sz="2400" dirty="0" smtClean="0"/>
              <a:t>			</a:t>
            </a:r>
            <a:r>
              <a:rPr lang="en-US" sz="2400" u="sng" dirty="0" smtClean="0"/>
              <a:t>Nutrient</a:t>
            </a:r>
            <a:r>
              <a:rPr lang="en-US" sz="2400" dirty="0" smtClean="0"/>
              <a:t>			</a:t>
            </a:r>
            <a:r>
              <a:rPr lang="en-US" sz="2400" u="sng" dirty="0" smtClean="0"/>
              <a:t>Condition</a:t>
            </a:r>
            <a:br>
              <a:rPr lang="en-US" sz="2400" u="sng" dirty="0" smtClean="0"/>
            </a:br>
            <a:r>
              <a:rPr lang="en-US" dirty="0" smtClean="0"/>
              <a:t>	Urea Light			92µL of Urea			Exposed to the Light</a:t>
            </a:r>
            <a:br>
              <a:rPr lang="en-US" dirty="0" smtClean="0"/>
            </a:br>
            <a:r>
              <a:rPr lang="en-US" dirty="0" smtClean="0"/>
              <a:t>	Urea Dark			92µL of Urea			Shielded from Light</a:t>
            </a:r>
            <a:br>
              <a:rPr lang="en-US" dirty="0" smtClean="0"/>
            </a:br>
            <a:r>
              <a:rPr lang="en-US" dirty="0" smtClean="0"/>
              <a:t>	Lysine Light			125µL of Lysine			Exposed to the Light</a:t>
            </a:r>
            <a:br>
              <a:rPr lang="en-US" dirty="0" smtClean="0"/>
            </a:br>
            <a:r>
              <a:rPr lang="en-US" dirty="0" smtClean="0"/>
              <a:t>	Lysine Dark			125µL of Lysine			Shielded from Light</a:t>
            </a:r>
            <a:br>
              <a:rPr lang="en-US" dirty="0" smtClean="0"/>
            </a:br>
            <a:r>
              <a:rPr lang="en-US" dirty="0" smtClean="0"/>
              <a:t>	Nitrate Light		250 µL of Nitrate		Exposed to the Light</a:t>
            </a:r>
            <a:br>
              <a:rPr lang="en-US" dirty="0" smtClean="0"/>
            </a:br>
            <a:r>
              <a:rPr lang="en-US" dirty="0" smtClean="0"/>
              <a:t>	Nitrate Dark		250 µL of Nitrate		Shielded from Light</a:t>
            </a:r>
            <a:br>
              <a:rPr lang="en-US" dirty="0" smtClean="0"/>
            </a:br>
            <a:r>
              <a:rPr lang="en-US" dirty="0" smtClean="0"/>
              <a:t>	Control Light		No Nutrient				Exposed to the Light</a:t>
            </a:r>
            <a:br>
              <a:rPr lang="en-US" dirty="0" smtClean="0"/>
            </a:br>
            <a:r>
              <a:rPr lang="en-US" dirty="0" smtClean="0"/>
              <a:t>	Control Dark		No Nutrient				Shielded from Light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umm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247</TotalTime>
  <Words>938</Words>
  <Application>Microsoft Office PowerPoint</Application>
  <PresentationFormat>On-screen Show (4:3)</PresentationFormat>
  <Paragraphs>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Summer</vt:lpstr>
      <vt:lpstr>The Effects of Organic Nutrients on Biological Oxygen Demand in the Hudson River</vt:lpstr>
      <vt:lpstr>Introduction</vt:lpstr>
      <vt:lpstr>Introduction Cont. </vt:lpstr>
      <vt:lpstr>Vocabulary</vt:lpstr>
      <vt:lpstr>Slide 5</vt:lpstr>
      <vt:lpstr>Review of Literature</vt:lpstr>
      <vt:lpstr>Purpose</vt:lpstr>
      <vt:lpstr>Methodology</vt:lpstr>
      <vt:lpstr>Methodology Cont.</vt:lpstr>
      <vt:lpstr>Methodology Cont.</vt:lpstr>
      <vt:lpstr>Methodology Cont.</vt:lpstr>
      <vt:lpstr>Slide 12</vt:lpstr>
      <vt:lpstr>Slide 13</vt:lpstr>
      <vt:lpstr>Slide 14</vt:lpstr>
      <vt:lpstr>Results</vt:lpstr>
      <vt:lpstr>Discussion</vt:lpstr>
      <vt:lpstr>Discussion Cont.</vt:lpstr>
      <vt:lpstr>Conclusion</vt:lpstr>
      <vt:lpstr>Conclusion cont.</vt:lpstr>
      <vt:lpstr>Acknowledgments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Organic Nutrients on Biological Oxygen Demand in the Hudson River</dc:title>
  <dc:creator>Owner</dc:creator>
  <cp:lastModifiedBy>kkleinman</cp:lastModifiedBy>
  <cp:revision>27</cp:revision>
  <dcterms:created xsi:type="dcterms:W3CDTF">2011-12-06T23:59:38Z</dcterms:created>
  <dcterms:modified xsi:type="dcterms:W3CDTF">2012-02-03T19:53:22Z</dcterms:modified>
</cp:coreProperties>
</file>