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88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4" r:id="rId17"/>
    <p:sldId id="275" r:id="rId18"/>
    <p:sldId id="276" r:id="rId19"/>
    <p:sldId id="277" r:id="rId20"/>
    <p:sldId id="278" r:id="rId21"/>
    <p:sldId id="290" r:id="rId22"/>
    <p:sldId id="279" r:id="rId23"/>
    <p:sldId id="285" r:id="rId24"/>
    <p:sldId id="281" r:id="rId25"/>
    <p:sldId id="282" r:id="rId26"/>
    <p:sldId id="283" r:id="rId27"/>
    <p:sldId id="287" r:id="rId28"/>
    <p:sldId id="286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1A834-FF11-4931-9862-2B37400476C6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3D16E-F7E7-491A-B9C2-DA018FB1F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3D16E-F7E7-491A-B9C2-DA018FB1FEF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EBE8-E22B-4C4F-9101-A65948BABB7B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5AAC-7E2B-4764-9076-57E6D27DA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EBE8-E22B-4C4F-9101-A65948BABB7B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5AAC-7E2B-4764-9076-57E6D27DA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EBE8-E22B-4C4F-9101-A65948BABB7B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5AAC-7E2B-4764-9076-57E6D27DA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EBE8-E22B-4C4F-9101-A65948BABB7B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5AAC-7E2B-4764-9076-57E6D27DA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EBE8-E22B-4C4F-9101-A65948BABB7B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5AAC-7E2B-4764-9076-57E6D27DA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EBE8-E22B-4C4F-9101-A65948BABB7B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5AAC-7E2B-4764-9076-57E6D27DA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EBE8-E22B-4C4F-9101-A65948BABB7B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5AAC-7E2B-4764-9076-57E6D27DA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EBE8-E22B-4C4F-9101-A65948BABB7B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5AAC-7E2B-4764-9076-57E6D27DA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EBE8-E22B-4C4F-9101-A65948BABB7B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5AAC-7E2B-4764-9076-57E6D27DA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EBE8-E22B-4C4F-9101-A65948BABB7B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5AAC-7E2B-4764-9076-57E6D27DAB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EBE8-E22B-4C4F-9101-A65948BABB7B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B85AAC-7E2B-4764-9076-57E6D27DAB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D8EBE8-E22B-4C4F-9101-A65948BABB7B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B85AAC-7E2B-4764-9076-57E6D27DAB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362200"/>
            <a:ext cx="8382000" cy="1828800"/>
          </a:xfrm>
        </p:spPr>
        <p:txBody>
          <a:bodyPr>
            <a:noAutofit/>
          </a:bodyPr>
          <a:lstStyle/>
          <a:p>
            <a:r>
              <a:rPr lang="en-US" sz="3000" dirty="0" smtClean="0"/>
              <a:t>Differences in percent weight growth of the Mustard Hill coral (</a:t>
            </a:r>
            <a:r>
              <a:rPr lang="en-US" sz="3000" i="1" dirty="0" err="1" smtClean="0"/>
              <a:t>Porites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astreoides</a:t>
            </a:r>
            <a:r>
              <a:rPr lang="en-US" sz="3000" dirty="0" smtClean="0"/>
              <a:t>) from contrasting thermal environments after adaptation in a “common thermal garden”</a:t>
            </a:r>
            <a:br>
              <a:rPr lang="en-US" sz="3000" dirty="0" smtClean="0"/>
            </a:b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267200"/>
            <a:ext cx="7854696" cy="1752600"/>
          </a:xfrm>
        </p:spPr>
        <p:txBody>
          <a:bodyPr/>
          <a:lstStyle/>
          <a:p>
            <a:r>
              <a:rPr lang="en-US" dirty="0" err="1" smtClean="0"/>
              <a:t>Pratima</a:t>
            </a:r>
            <a:r>
              <a:rPr lang="en-US" dirty="0" smtClean="0"/>
              <a:t> Rosen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3124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Coral Colony Collection:</a:t>
            </a:r>
          </a:p>
          <a:p>
            <a:pPr lvl="1"/>
            <a:r>
              <a:rPr lang="en-US" dirty="0" smtClean="0"/>
              <a:t>Nine pairs of offshore cores &amp; ten pairs of inshore cores of </a:t>
            </a:r>
            <a:r>
              <a:rPr lang="en-US" i="1" dirty="0" err="1" smtClean="0"/>
              <a:t>Porites</a:t>
            </a:r>
            <a:r>
              <a:rPr lang="en-US" i="1" dirty="0" smtClean="0"/>
              <a:t> </a:t>
            </a:r>
            <a:r>
              <a:rPr lang="en-US" i="1" dirty="0" err="1" smtClean="0"/>
              <a:t>astreoides</a:t>
            </a:r>
            <a:r>
              <a:rPr lang="en-US" i="1" dirty="0" smtClean="0"/>
              <a:t> </a:t>
            </a:r>
            <a:r>
              <a:rPr lang="en-US" dirty="0" smtClean="0"/>
              <a:t>from Florida and Belize</a:t>
            </a:r>
            <a:endParaRPr lang="en-US" i="1" dirty="0" smtClean="0"/>
          </a:p>
          <a:p>
            <a:pPr lvl="1"/>
            <a:r>
              <a:rPr lang="en-US" dirty="0" smtClean="0"/>
              <a:t>All coral were held in an aquatics facility at 27˚C, “common thermal garden” until experimentation</a:t>
            </a:r>
            <a:endParaRPr lang="en-US" i="1" dirty="0" smtClean="0"/>
          </a:p>
          <a:p>
            <a:pPr>
              <a:buNone/>
            </a:pPr>
            <a:endParaRPr lang="en-US" sz="2400" dirty="0" smtClean="0">
              <a:solidFill>
                <a:srgbClr val="00B0F0"/>
              </a:solidFill>
            </a:endParaRPr>
          </a:p>
        </p:txBody>
      </p:sp>
      <p:pic>
        <p:nvPicPr>
          <p:cNvPr id="8194" name="Picture 2" descr="http://commondatastorage.googleapis.com/aimscoral/images/largest/0603_C1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80999"/>
            <a:ext cx="2209800" cy="195805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715000" y="152400"/>
            <a:ext cx="1676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 smtClean="0"/>
              <a:t>http://commondatastorage.googleapis.com/aimscoral/images/largest/0603_C1_06.jpg</a:t>
            </a:r>
            <a:endParaRPr lang="en-US" sz="5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1111" t="44445" r="1111" b="41333"/>
          <a:stretch>
            <a:fillRect/>
          </a:stretch>
        </p:blipFill>
        <p:spPr bwMode="auto">
          <a:xfrm>
            <a:off x="0" y="6102927"/>
            <a:ext cx="9144000" cy="83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charterspecialists.com/images/CaribbeanSeaMap.jpg"/>
          <p:cNvPicPr>
            <a:picLocks noChangeAspect="1" noChangeArrowheads="1"/>
          </p:cNvPicPr>
          <p:nvPr/>
        </p:nvPicPr>
        <p:blipFill>
          <a:blip r:embed="rId4" cstate="print"/>
          <a:srcRect r="29787" b="47415"/>
          <a:stretch>
            <a:fillRect/>
          </a:stretch>
        </p:blipFill>
        <p:spPr bwMode="auto">
          <a:xfrm>
            <a:off x="2010769" y="4038600"/>
            <a:ext cx="4124739" cy="1936102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3810000" y="4419600"/>
            <a:ext cx="495974" cy="1859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62200" y="5605210"/>
            <a:ext cx="495974" cy="1859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95800" y="5943600"/>
            <a:ext cx="2133600" cy="170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 smtClean="0"/>
              <a:t>http://www.maguzz.com/2/map-of-florida-keys-and-caribbean.html</a:t>
            </a:r>
            <a:endParaRPr lang="en-US" sz="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Stress Treatment:</a:t>
            </a:r>
          </a:p>
          <a:p>
            <a:pPr lvl="1"/>
            <a:r>
              <a:rPr lang="en-US" sz="2200" dirty="0" smtClean="0"/>
              <a:t>  2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Control</a:t>
            </a:r>
            <a:r>
              <a:rPr lang="en-US" sz="2200" dirty="0" smtClean="0"/>
              <a:t> tubs: 27˚C and 2 </a:t>
            </a:r>
            <a:r>
              <a:rPr lang="en-US" sz="2200" dirty="0" smtClean="0">
                <a:solidFill>
                  <a:srgbClr val="FF0000"/>
                </a:solidFill>
              </a:rPr>
              <a:t>heated</a:t>
            </a:r>
            <a:r>
              <a:rPr lang="en-US" sz="2200" dirty="0" smtClean="0"/>
              <a:t> tubs: 31˚C</a:t>
            </a:r>
          </a:p>
          <a:p>
            <a:pPr lvl="2"/>
            <a:r>
              <a:rPr lang="en-US" sz="1900" dirty="0" smtClean="0"/>
              <a:t>18 fragments in each tank</a:t>
            </a:r>
          </a:p>
          <a:p>
            <a:pPr lvl="2"/>
            <a:r>
              <a:rPr lang="en-US" sz="1900" dirty="0" smtClean="0"/>
              <a:t>4-5 inshore/offshore Belize &amp; Florida in each</a:t>
            </a:r>
          </a:p>
          <a:p>
            <a:pPr lvl="1"/>
            <a:r>
              <a:rPr lang="en-US" sz="2200" dirty="0" smtClean="0"/>
              <a:t>Constant water flow and artificial light </a:t>
            </a:r>
          </a:p>
          <a:p>
            <a:pPr lvl="1"/>
            <a:r>
              <a:rPr lang="en-US" sz="2200" dirty="0" smtClean="0"/>
              <a:t>Experiment ran for total of 6 weeks</a:t>
            </a:r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41667" t="32889" r="41666" b="31555"/>
          <a:stretch>
            <a:fillRect/>
          </a:stretch>
        </p:blipFill>
        <p:spPr bwMode="auto">
          <a:xfrm>
            <a:off x="6248400" y="2844800"/>
            <a:ext cx="24384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1111" t="44445" r="1111" b="41333"/>
          <a:stretch>
            <a:fillRect/>
          </a:stretch>
        </p:blipFill>
        <p:spPr bwMode="auto">
          <a:xfrm>
            <a:off x="0" y="6102927"/>
            <a:ext cx="9144000" cy="83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733800"/>
            <a:ext cx="3057525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990600"/>
            <a:ext cx="2895600" cy="504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8100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Tank Quality</a:t>
            </a:r>
          </a:p>
          <a:p>
            <a:pPr lvl="1"/>
            <a:r>
              <a:rPr lang="en-US" dirty="0" smtClean="0"/>
              <a:t>Sumps cleaned</a:t>
            </a:r>
          </a:p>
          <a:p>
            <a:pPr lvl="1"/>
            <a:r>
              <a:rPr lang="en-US" dirty="0" smtClean="0"/>
              <a:t>Re-organized</a:t>
            </a:r>
          </a:p>
          <a:p>
            <a:pPr lvl="1"/>
            <a:r>
              <a:rPr lang="en-US" dirty="0" smtClean="0"/>
              <a:t>Weekly Observations</a:t>
            </a:r>
          </a:p>
          <a:p>
            <a:pPr lvl="1"/>
            <a:endParaRPr lang="en-US" sz="1500" dirty="0" smtClean="0"/>
          </a:p>
          <a:p>
            <a:pPr lvl="1"/>
            <a:r>
              <a:rPr lang="en-US" dirty="0" smtClean="0"/>
              <a:t>pH levels</a:t>
            </a:r>
          </a:p>
          <a:p>
            <a:pPr lvl="1"/>
            <a:r>
              <a:rPr lang="en-US" dirty="0" smtClean="0"/>
              <a:t>Nitrate</a:t>
            </a:r>
          </a:p>
          <a:p>
            <a:pPr lvl="1"/>
            <a:r>
              <a:rPr lang="en-US" dirty="0" smtClean="0"/>
              <a:t>Phosphate</a:t>
            </a:r>
          </a:p>
          <a:p>
            <a:pPr lvl="1"/>
            <a:r>
              <a:rPr lang="en-US" dirty="0" smtClean="0"/>
              <a:t>Alkalinity </a:t>
            </a:r>
          </a:p>
          <a:p>
            <a:pPr lvl="1"/>
            <a:r>
              <a:rPr lang="en-US" dirty="0" smtClean="0"/>
              <a:t>Calcium Carbonate</a:t>
            </a:r>
          </a:p>
          <a:p>
            <a:pPr lvl="1"/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1111" t="44445" r="1111" b="41333"/>
          <a:stretch>
            <a:fillRect/>
          </a:stretch>
        </p:blipFill>
        <p:spPr bwMode="auto">
          <a:xfrm>
            <a:off x="0" y="6102927"/>
            <a:ext cx="9144000" cy="83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791200" y="5867400"/>
            <a:ext cx="838200" cy="152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" dirty="0" smtClean="0"/>
              <a:t>http://Dramstime.com</a:t>
            </a:r>
            <a:endParaRPr lang="en-US" sz="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46667" t="40889" r="46666" b="48839"/>
          <a:stretch>
            <a:fillRect/>
          </a:stretch>
        </p:blipFill>
        <p:spPr bwMode="auto">
          <a:xfrm>
            <a:off x="6019800" y="1676400"/>
            <a:ext cx="1066800" cy="110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48206" t="53333" r="47948" b="38667"/>
          <a:stretch>
            <a:fillRect/>
          </a:stretch>
        </p:blipFill>
        <p:spPr bwMode="auto">
          <a:xfrm>
            <a:off x="6172200" y="3733800"/>
            <a:ext cx="76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1111" t="44445" r="1111" b="41333"/>
          <a:stretch>
            <a:fillRect/>
          </a:stretch>
        </p:blipFill>
        <p:spPr bwMode="auto">
          <a:xfrm>
            <a:off x="5715000" y="2895600"/>
            <a:ext cx="1676400" cy="15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Buoyant Weighting:</a:t>
            </a:r>
          </a:p>
          <a:p>
            <a:r>
              <a:rPr lang="en-US" dirty="0" smtClean="0"/>
              <a:t>Measured 2-3 times during 6 week treatment</a:t>
            </a:r>
          </a:p>
          <a:p>
            <a:r>
              <a:rPr lang="en-US" dirty="0" smtClean="0"/>
              <a:t>Cleaned with toothbrush</a:t>
            </a:r>
          </a:p>
          <a:p>
            <a:r>
              <a:rPr lang="en-US" dirty="0" smtClean="0"/>
              <a:t>Suspended in water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41667" t="36154" r="41988" b="32820"/>
          <a:stretch>
            <a:fillRect/>
          </a:stretch>
        </p:blipFill>
        <p:spPr bwMode="auto">
          <a:xfrm>
            <a:off x="914400" y="4114800"/>
            <a:ext cx="1524000" cy="1727127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 l="32778" t="14222" r="32778" b="11111"/>
          <a:stretch>
            <a:fillRect/>
          </a:stretch>
        </p:blipFill>
        <p:spPr bwMode="auto">
          <a:xfrm>
            <a:off x="6934200" y="3352800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l="20556" t="23111" r="18889" b="11111"/>
          <a:stretch>
            <a:fillRect/>
          </a:stretch>
        </p:blipFill>
        <p:spPr bwMode="auto">
          <a:xfrm>
            <a:off x="3733800" y="4160240"/>
            <a:ext cx="2514600" cy="170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1111" t="44445" r="1111" b="41333"/>
          <a:stretch>
            <a:fillRect/>
          </a:stretch>
        </p:blipFill>
        <p:spPr bwMode="auto">
          <a:xfrm>
            <a:off x="0" y="6102927"/>
            <a:ext cx="9144000" cy="83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Statistics:</a:t>
            </a:r>
          </a:p>
          <a:p>
            <a:r>
              <a:rPr lang="en-US" dirty="0" smtClean="0"/>
              <a:t>Tw0 way ANOVA with replication comparing percent weight change</a:t>
            </a:r>
          </a:p>
          <a:p>
            <a:pPr lvl="1"/>
            <a:r>
              <a:rPr lang="en-US" dirty="0" smtClean="0"/>
              <a:t>Inshore vs. offshore</a:t>
            </a:r>
          </a:p>
          <a:p>
            <a:pPr lvl="1"/>
            <a:r>
              <a:rPr lang="en-US" dirty="0" smtClean="0"/>
              <a:t>Heated vs. Control</a:t>
            </a:r>
          </a:p>
          <a:p>
            <a:pPr lvl="1"/>
            <a:r>
              <a:rPr lang="en-US" dirty="0" smtClean="0"/>
              <a:t>Interaction</a:t>
            </a:r>
            <a:endParaRPr lang="en-US" dirty="0"/>
          </a:p>
        </p:txBody>
      </p:sp>
      <p:pic>
        <p:nvPicPr>
          <p:cNvPr id="5122" name="Picture 2" descr="http://sphweb.bumc.bu.edu/otlt/MPH-Modules/BS/BS704_HypothesisTesting-ANOVA/ANOVA-Word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048000"/>
            <a:ext cx="4295145" cy="269849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91000" y="5791200"/>
            <a:ext cx="464820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 smtClean="0"/>
              <a:t>http://sphweb.bumc.bu.edu/otlt/MPH-Modules/BS/BS704_HypothesisTesting-ANOVA/BS704_HypothesisTesting-Anova_print.html</a:t>
            </a:r>
            <a:endParaRPr lang="en-US" sz="5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111" t="44445" r="1111" b="41333"/>
          <a:stretch>
            <a:fillRect/>
          </a:stretch>
        </p:blipFill>
        <p:spPr bwMode="auto">
          <a:xfrm>
            <a:off x="0" y="6102927"/>
            <a:ext cx="9144000" cy="83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PCR: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2590800" y="38862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486400" y="38862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1111" t="44445" r="1111" b="41333"/>
          <a:stretch>
            <a:fillRect/>
          </a:stretch>
        </p:blipFill>
        <p:spPr bwMode="auto">
          <a:xfrm>
            <a:off x="0" y="6102927"/>
            <a:ext cx="9144000" cy="83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3352800" y="2819400"/>
            <a:ext cx="2057400" cy="2590800"/>
          </a:xfrm>
          <a:prstGeom prst="roundRect">
            <a:avLst>
              <a:gd name="adj" fmla="val 738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Ran a PCR and gel electrophoresis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 l="34444" t="17778" r="33334" b="20000"/>
          <a:stretch>
            <a:fillRect/>
          </a:stretch>
        </p:blipFill>
        <p:spPr bwMode="auto">
          <a:xfrm>
            <a:off x="3276600" y="2667000"/>
            <a:ext cx="2362200" cy="285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 l="30556" t="26000" r="28333" b="24222"/>
          <a:stretch>
            <a:fillRect/>
          </a:stretch>
        </p:blipFill>
        <p:spPr bwMode="auto">
          <a:xfrm>
            <a:off x="2590800" y="2743200"/>
            <a:ext cx="3657600" cy="276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le 15"/>
          <p:cNvSpPr/>
          <p:nvPr/>
        </p:nvSpPr>
        <p:spPr>
          <a:xfrm>
            <a:off x="457200" y="2819400"/>
            <a:ext cx="2057400" cy="2590800"/>
          </a:xfrm>
          <a:prstGeom prst="roundRect">
            <a:avLst>
              <a:gd name="adj" fmla="val 738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Obtained coral DNA from frozen fragments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324600" y="2819400"/>
            <a:ext cx="2057400" cy="2590800"/>
          </a:xfrm>
          <a:prstGeom prst="roundRect">
            <a:avLst>
              <a:gd name="adj" fmla="val 738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Used PCR Product Cleanup sequenced  DNA with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Sequencher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/>
          <a:srcRect l="30555" t="36667" r="46667" b="25111"/>
          <a:stretch>
            <a:fillRect/>
          </a:stretch>
        </p:blipFill>
        <p:spPr bwMode="auto">
          <a:xfrm>
            <a:off x="228600" y="2819400"/>
            <a:ext cx="247029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Data/Results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80274"/>
            <a:ext cx="5105400" cy="501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Data/Results</a:t>
            </a:r>
            <a:endParaRPr lang="en-US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28600" y="4724400"/>
            <a:ext cx="4953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Belize ANOVA: Two-Factor With Replication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04800" y="5212377"/>
            <a:ext cx="502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Approaching Significance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** Statistically Significant (p &lt; 0.05)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0556" t="53802" r="28889" b="29778"/>
          <a:stretch>
            <a:fillRect/>
          </a:stretch>
        </p:blipFill>
        <p:spPr bwMode="auto">
          <a:xfrm>
            <a:off x="76200" y="1981200"/>
            <a:ext cx="892342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Data/Results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4876800"/>
            <a:ext cx="5105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Florida ANOVA: Two-Factor With Replication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5440977"/>
            <a:ext cx="502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Approaching Significance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** Statistically Significant (p &lt; 0.05)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1059" t="53802" r="26111" b="29778"/>
          <a:stretch>
            <a:fillRect/>
          </a:stretch>
        </p:blipFill>
        <p:spPr bwMode="auto">
          <a:xfrm>
            <a:off x="152400" y="1981199"/>
            <a:ext cx="8915400" cy="26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Data/Results</a:t>
            </a:r>
            <a:endParaRPr lang="en-US" dirty="0"/>
          </a:p>
        </p:txBody>
      </p:sp>
      <p:pic>
        <p:nvPicPr>
          <p:cNvPr id="7" name="Picture 6" descr="Screen shot 2015-10-21 at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8534400" cy="3505200"/>
          </a:xfrm>
          <a:prstGeom prst="rect">
            <a:avLst/>
          </a:prstGeom>
          <a:noFill/>
        </p:spPr>
      </p:pic>
      <p:pic>
        <p:nvPicPr>
          <p:cNvPr id="8" name="Picture 7" descr="Screen shot 2015-10-21 at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09800"/>
            <a:ext cx="8458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Coral reef services:</a:t>
            </a:r>
          </a:p>
          <a:p>
            <a:pPr lvl="1"/>
            <a:r>
              <a:rPr lang="en-US" dirty="0" smtClean="0"/>
              <a:t>House 25% of worlds fishes</a:t>
            </a:r>
          </a:p>
          <a:p>
            <a:pPr lvl="1"/>
            <a:r>
              <a:rPr lang="en-US" dirty="0" smtClean="0"/>
              <a:t>Protect shorelines</a:t>
            </a:r>
          </a:p>
          <a:p>
            <a:pPr lvl="1"/>
            <a:r>
              <a:rPr lang="en-US" dirty="0" smtClean="0"/>
              <a:t>Tourism</a:t>
            </a:r>
          </a:p>
          <a:p>
            <a:pPr lvl="1"/>
            <a:r>
              <a:rPr lang="en-US" dirty="0" smtClean="0"/>
              <a:t>Treatment for diseases</a:t>
            </a:r>
          </a:p>
          <a:p>
            <a:endParaRPr lang="en-US" dirty="0"/>
          </a:p>
        </p:txBody>
      </p:sp>
      <p:pic>
        <p:nvPicPr>
          <p:cNvPr id="1026" name="Picture 2" descr="http://www.bates.edu/biology/files/2015/02/Sea_Coral_Reef__Fish_Wallpaper_o76p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495800"/>
            <a:ext cx="2514600" cy="18859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6553201"/>
            <a:ext cx="2209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 smtClean="0"/>
              <a:t>http://www.bates.edu/biology/files/2015/02/Sea_Coral_Reef__Fish_Wallpaper_o76pu.jpg</a:t>
            </a:r>
            <a:endParaRPr lang="en-US" sz="500" dirty="0"/>
          </a:p>
        </p:txBody>
      </p:sp>
      <p:pic>
        <p:nvPicPr>
          <p:cNvPr id="1028" name="Picture 4" descr="http://www.abc.net.au/news/image/4551588-3x2-940x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495800"/>
            <a:ext cx="2855980" cy="1905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971800" y="6553200"/>
            <a:ext cx="2133600" cy="170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 smtClean="0"/>
              <a:t>http://www.abc.net.au/news/image/4551588-3x2-940x627.jpg</a:t>
            </a:r>
            <a:endParaRPr lang="en-US" sz="500" dirty="0"/>
          </a:p>
        </p:txBody>
      </p:sp>
      <p:sp>
        <p:nvSpPr>
          <p:cNvPr id="1030" name="AutoShape 6" descr="data:image/jpeg;base64,/9j/4AAQSkZJRgABAQAAAQABAAD/2wCEAAkGBxQTEhUUExQWFhUUGBUVFRgXGBgXFxcYFxcWFxgUFBcYHCggGBolHRcUITEhJSkrLi4uFx8zODMsNygtLisBCgoKDg0OGhAQGy0kICQvLCwsLCwtLCwsLCwsLCwsLCwsLCwuLCwsNCwsLCwsLCwsLCwsLCwsNCwsLCwsLCwsLP/AABEIAMYA/wMBIgACEQEDEQH/xAAbAAAABwEAAAAAAAAAAAAAAAAAAQIDBAUGB//EAEUQAAEDAgMEBgcGBQIEBwAAAAEAAhEDIQQSMQVBUWEGEyJxgZEUFjJSocHRB0JysdLwI2KS4fGisjNTc8IVJDSCk6Pi/8QAGQEAAwEBAQAAAAAAAAAAAAAAAAECAwQF/8QALhEAAgIBBAEDAwIGAwAAAAAAAAECEQMSITFRExQyQQQiYaHwcYGRwdHhI0Kx/9oADAMBAAIRAxEAPwDuKCCrNtbYbh2Bzw4guyjLEzBO8jghKxN1yWaCyTum1L3ankP1Jp/TukPuVPJv6laxyfwT5IdmyQWM9faXuVPJv6kY6d0vcqeTf1J+GfQvNDs2SCy3ra3LOR/+n6pkdN6fuv8AJv6keKb+A8sOzXoLJeutP3X+Q+qT670/df5N+qPDPoPLDs16CyHrvT9yp5N+qP12p+7U8m/qT8OToPNDs1yCylPpgxxgMqHwb+pSB0lHuO+H1UvHJfA1ki/k0aCzFTpU1urX/D6pp3TJg+4/yb+pNYpv4DyQ7NYgsl660/df5D6ovXan7r/Jv1T8M+heaHZrkFkfXan7tTyb+pF670/dqeTf1I8OToPNDs16CyHrvT9yp5N/Uh670/cqeTfqjw5Og80OzXoLInptT9yp5N/UknpxTH3Knk39SXhn0Hlh2bBBY716pe5U8m/qRjpzS9yp5N/Ujwz6Dyw7NggseenFP3H+Tf1IndOaY+5U8m/qR4p9D8sOzYoLEn7QKXuVPJv6kB9oNLXq6vk39SPDPoXlh2bZBVOzNstrMa8SMwmDqO+FaNdKzexoKWP6bjMxo/mB+Dvqtgst0lNx3/IqoOmiJ+1mLZh1DxjbxwWiGXcmHbODjmd8F1wmk7ZySja2M8GKbhcC4jNFk87AEuhuk2lTqNLtNYOQid61lPbYyjHsrHhwtpG5NOEmVrTsLOZcQI4aqnxezCKha0yAJk28EoZYscoNFUGJ6jhiTCeo04KtcMzfCqeTSKELKerhHN1BRUKElaHE4Qu7+KKjhskkwo82xfi3IuEYGDS6bq4kCeKdq0bSmHbPcRmnzUrS3bG7+CFWrkpkkqU+hG9E5jYW6a+DJ38kTKjZSJMAEk7hdSsNhi9wa0XP7lbLZmzW0W7i46u3/wCFOTKoDhj1GFqYdzRLmkA6SCPzTeRdExIaRcA66qnpbNpsdmLQRw1E8YUR+oXyi3h6ZkixPYWmM0nQK22/UDnCALb95VZK1UnKJm0oyJDmNcZOqZxNAFJlPUJcQ0CSbBRTW5epPYiMwRJAG9SsXsR9Mah2mkq/2TstzSXVAJ3AGY+Scx1QgENAnneFm8rukWsaoxBbCtsNsgOpS72nCWkfd5FGNlPcc0Etm5I14wrR5OgHcqyT4oUI9mXxGyXsEkTyBkpyhTm4EAKy2jii0xFyoNNxi6Tk2twpJ7FnsDGkVCybAwui4N0tXKuj5/ju/Eup4D2QuF8ndHhEorJ9K9B3/JaxY/pibD8XyKceSZ+1mdbUUinXsq8vUvCkRJ3Loo5bF1q0XBQ2exxeHcOceSVTaHO0tuU80WtbcA8OXem5JKiUrdhDGFgIBudZvCh1apMxqdUsMBOsKZhw0A2ubBJUiuSnbRM6FTmVC0clMqVmgaX58lCxNcutuV25/BNKI9T2jyS/Sc2qj4XCk8lLNINEGCTry7lDSRSbfIzUIdoplGgHCx04/JQt6ddWgRpKkoi46g0TG9Vxpq6pljZJE8J4KJUykyFtCdGUo2K2RUyOmNd8LRDEWkhUlKqAOAR4jaItG5ZT+52aR+1Fo+oTfQBQq1fcLlRRjwUjD1+1ISUStQmrhXPMkQB+7KvxOGymFdY7EmwEnmq17XEXHmt8bf8AIxmkQcqv+j1AAOefD+yqW0iVZ1DkaADNk8stqROJb2WWJxu4KIMSJVW6qSjzLDQbai/qY5oFoVTjMZJlR6jxxUSoSU4wByGMZUl0pHVTyTzAOCOuwi/FafhELsZ6Pf8AHd+L6LqeA9kLluwP/UP/ABfRdTwHshcUuTujwiSsd0zbIb+L5FbFZHpb93v+RVQ9yJye1mWFMcE51ZFgjAHDxT9GoAdPFdTOJBUqTtQE8XuIiUb8SToUikYvIU8jFNw5F5PwT2Yi8KM6sZulmrpyRQ7F1KpO5JpRMkeCIkHijzyeCYiVUxY3BMCoSbBBjBGt+FkvD1cvzSpDtge++seSaJk3ujxFUk6ppg4x5oSG2LqOMJshKaNP8pwPJERZUnRLjYDigWhkJrq2zojbRGa8geE+SVWoiexMc4RsMbzDcE81pjMGEBNtYBr8FIY8kQCAP3wUsaFUsUQd43HuR4gB0mT3KHVaZ177JTHxvRQ7FUaBJt420T9XAzq4wiZXImAUipWLoBEjgJS3DYjnBk+ydOKQMK6YkBPubl3Eb7/3RF2/UqrYqRGc0gxEpyvSAaI8eSUWeCZfPFMCODGibrTxlOPPFJzKiRvo+f47vxfRdUwHshcs2Af/ADD/AMX0XUsB7IXDLlndHhEpY/pgRAn3vkVsFhftCZLGj+cfk5OHuRGV/Yyka8cfinW1RyWbGGPvf6T9Ur0cb3fL5rrtHna30aIPHEJQqN4jzWeZhgdHT3JxuGHFFonXLovjUHEeaM1J3qjGEHH4IOww4/BFofkl0Xswg6sOI+CzvUt96PL6osrB974fRFoPJLo0fXDiPMICsPeHmFng1nH4I4bz/pKVoeufRofSB7w8wh1zfeHmFnmtB4/0n6onPO8M4DskW5kAHxkqXJLg0i5PlGgdVaNSPPnCebU3/HcslVYCLBovM9rlxBtbRSqNZ33jT3aUmfKmEKVjlKlsaEPHigalo4rP1CdwBB3gBnxgJynSc7UaG0OafODZNyFqdcF0HBFmVYabgPadB/mn8ymH1S3efAj8kaha/wAF51gRZlnfSidHVPA/JphQa7CXntYgZQ0jK6rAJLpJFxHs7oRqopOzadeNwRekc1lae3HAlry1waPaexoJFrksyixndwTuD2252YgU4Bc32XkGN5mpwgqdf4Kdo0zq4Ot+9Nh7RuWeZi6hLu0Q1pgZWvjQEzLjvJHgnXYqod//ANYH/YmpIWouXVB/hMvcNyqhiXgyXH8h5ZISquPcdS3wyN/JgVKaFZPc5NOcq12KdEZhx1Z5TGiM4p38v9X/AOk9aFZYdHj/AB3fiXU9n+yFynow6azjxJXVtn+yFxy5PQjwiUsT06MNb+L5OW2WV6TUQ4tB0Bn4FC5FNXFo5/RrlzA6CMwBggAidxCt9mbZfSblyMcNYiHf1b/JTsVgTWbk60UyAS1xYXgadnKHN/YVHh8FWdVdRbTfUdTGbrB2adRtodTHMEGA46HgqtS2ZzqEo/dFlr61vl00XACMsVWHNxABpyPNTD0sa2A8RNhLgL+JEqvxeHYwGm4VIqWL4DXNcIgtaZ0Oh/wuZ/aPs5orU2gueGU2gOe4EuGmZwbYGQ7QCZCwagdEfI/k6xiOmVJmbPScA2JMn7xgWIE3/NPO2nRfd9Ki0cal3f05fmsZhNp0a9D+FiHGplacppmWumAypILSZGoJtBTXSLOMFW7Rc4UzPE2GaYvpKfjVuiHka2Zbbde5zow2Gw4bHtPDw5x/C2Mo8Se7RUVClVlxrspU6bAXOcO7cS4x4rPdHulbm030q+cGm0up6yWhpcKZkaxEHeCORV3s7aXpGHLsgDnZmOpuhwcLSWkQdHC8CCD3rSklyyWpW06rsvaeEbALdCJERcbjoqza+Dqknq9MkAEwC7Necv8ALpzhIo9gh9Z7WNLWsmcom0Nym2aS+SIgDgJShh6hxQqA5qPVhoIeTvLswAtckCRwVt2jNXF2mTKdB3WXEUyziC4VJ0HFsH4CylOpMbEmJIAkxc6DvTGPrFlMlhOa0Wk63gE3MSPFQNpvdWpluUCLtOZwcHQYIi1p3zOsbknKtiEm92yyouac0fdcWmeIANp3XCe6wgdlrpbvbCy9LaVY06k5WBuZs0w4vzdgZoJuRDyY1zDhKmY7auRjXlpyM7VUluoGsd+sAWS8hp4W3z+pPxe1W02h1UPDc7WicsdpwE3da0nwKVitqUadzcak77xlABF5BcZmLcwoWAqOeSHuFTstIaGAQS595sLiBB93zfwmBplzqtz1gAInMyxmw01tZGpy9otKg6n+jJnXUzVyQC0szhwBiZIIJ00yx/7uUv4h9JgBMC7Wi29zg0fEhUA28BiHgEnsFjKZaGjMzO7PmNwHWH+VY4TGtrU2uhuaGlzeycrokjTcZg71SknwKUZR3fA9XxDm5cozZ3BvZABAP3oi40VbjtvupVXU4l2anIMNAD8jQJym8nhGqcwuNNSo/LDqYy5HNylsiQ6C3nGvDckYfDmnVfUYe04BpntAjhBtbXxQ23wClGO0kUnSPaD7S8sJNUB1MtcYBJgyBAh+oM3VTsXDy+jkc4OeKjajpDjLRIAltgYm8+ECdZiGE3Labtdabd+sQOQ8lEGI6lrqkAAEEfw2DLOVoayAbT+aylybwypqki4pzRYz+BVrB7nB1Tq3HMBVdldnAygAXiPEKTiuqL2Uu013ZMtiB7Rghzpjsxv9po0TGH2nVa5jHVqjXVC/IGkgQ0ZiBl0EKxbUmCbnibmRY3O/VVGLZnOaXf8AXkgNDiajKdR+b2g95kB0EACDIbmZJEEHheVZ0nv7XWZTfsxMRwiPmfBJO438CY8QDfxUDpO6o3CVKjHBsZRJMEZnAeAkgSePdNVpM68jSSF08dRqvqU2OGZgAcANDe4tfh4J7EtY1jnBhOUScs/LmsT0JwTzXdUBMD2wIcWhxDsgaXC54g2hababxUovgu7IJggCXNEgubJGsGDOqpTUuBSw6JK+Cx6KD+Ke9dX2f7IXKujU9c6SSQYkxJiBeLLq2A9kLI7Y8IklYT7Q6VZzGihWdRdnEubEluV0tkgxeDbgt2sf0wNh+L5FCFN1FmFw1LFMqB5xNR8fdfUqOYdRdpPP4DgrTaOyH4hrKVVjYbLm1A9zg12kEEAlh3tM6AiSIVfXwGIr1ctMAMDJLy9zWZiT2YbdxIju8VdBuOY0Nayi4NAAy3dAEXdUriT4KjCKdXZksRsg4euIABbAfYXY4AxzhwGnDkofSnYtSs4dUC40y8PDBndlO7INTLd8C8yBdap42hnD30Kb8ogAtpEgTMAscTvO9VmIq4plcVKnpNFhe1wYGgt1E0WiQwze5E9rfqmsLb5TKWZKk9v33wYzAU62HMnC4hoBmMr2yIImo4sOYydLARbVT/8AxrF1XspikKbXPaC8tc4BoubusXQJg+S2bek2Ja5zXUQMp3h9J0HQkOJiY+BTg6Y7n047qsk9wLQtdLXx+pkpxk7d/wBGc9xWz4rVXkEm5m5zbv6oAsq6jh20MRTqntCxIBINOZ7IgyY8iZF9/Uqu1cJWM1cMXE730qbvjJKrjsbZJgZXU+1mIBrNmYsc2YAW3REmIWLjkSqjpWXG+Sn2xhaWLa1hc8BsVQWATcOGXtaaz4J/YeJayk1pLw0dltSoZDrwJcBDTugxoFcVti4VziaGJbTa77he6G9kNs5zidB7snjZQTs6rQZ1dKkK7SP4tVsPDmg6NpBzpJBAuL6xaBg3ki7aLWPDOGlP/IjpLinUcO+o0AuEBsybkgcNwk8LKH0ax7qlBvXB4qQ4kmk8Atk5XBzW5dIULHbYqNbT9IoPyVC6DWYWgxl7LQRG54vqDJTnRjGVa1ZlImXFxYJLRMNMBp9nVsCOEBX5Xa2J9Ilje5dnCNE89UvZ21hSqgNnM5tQWDcgDXAEvJuDIAA07d9ysa+BqM9pjx3tdHnEKqxOCk3NjYjcRmDo53C0kn/1OOEop/cE3F0/SCKpa59SXlgaAXMuCOzA/Kb96VsprGNdTZmyUyAwnRwLWlzhabvNQ33QmK2y2ueHAw4Nygw0uF5gWMBT8NSDWhsWAABgBNXe5U5w0bO2xHorJnKJPLioWHo9XWqODSZDQRbKQLTxBAAHPkrZpb+7pBIEkAG24xP0RJbE450+/wCJB2VSZTYWUqYpsDjDZLtb3m6kON5+SdpwROXLfQnMR4gBJLAjG/tX9ycjuTf/AIVVWvUysh2V2aHtLWuzMykkAwYIdl0iQDdOUWvcw58oMkdgmI01cAo2E2nnxL8OacZA5wdmmcpAMiLe0OKuW0u9NUwk5RpVRFrbPY4te/VgJmdLXvwUeg57AIIcX5Qwa3jt3BuIBd4c1L2i/LSeWgOcAbWvOunKVQ7AL2MaDlkC7qoqVHFpJIY0tPYjs7otfkpfBUPa7NJimu6p9yCGOJcLgCLuMRFt8WlYNnR5vWSarAXWaS+cxa4AtPWNE3a4TG5b3Y+3WsJPYfJayC8MIk6lmTNcuA3gwL6qN0grUsYxtPIQ7O/MCBTcARBLHPEAwLE2kCUpKzbE9JhB6Zhaz2nrKbK8h56ssp1QGk9iRFsxALbhPswzgKdUVQGGoGvZ2w7LMl0gZSIF7/dBUfG4Isl1ClWbTptEsfmcAScpczhJvHfe4V1gMRTFFragD8wlzA0k9q+WfZOvELSDWnT8iyp61J8Gw6GVczs14cZE6wdJ8IXXMB7IXJOh9TM+QMoJ04cl1rAeyFkzojwiUsb00Fm/i+RWyWP6Y4dzwAzUGTcCwB3uMbwhck5FcWY87cqsdl7EDTsnTwcnWdJqnu0z4OH/AHKHtTZ76by14ggAm4drcSWqBUo2v8AlZya5LY0NPpQ7exv9RHyKcPSbMCHUmkGxBcCCOBBbBCyHo7joSPNIdRqDeYRsHmka/C7cZTcXMa4AtDcofLQASQBIkAS6ADAkwApo6VA6tf5g/NYIMq+8fgfzSOuqjgfBN77sSzUb47coO9qjPfTpn80Q2hg/+TTHdRaP9oWFbjKu8D4/VOenVOA8yiivObbrcE7VgA5daB/pIROw2BNwxoPe/wCZWLdjnx7HxSDtB3u/H+yN0HmXybSsMG9hpvLiyxyuOZoI0Ia5pAPPVMbKp7Nwufq2mKlngio+QDIAOWWib2jnoFkPSnHd8T9Eh9d/BS0w9RRv8Z0kwbwczHu/+UTG65FuWm9Qq/SLD1SScK50mcwOVx7yCZ81igXlTsMXbz5FJRE/qG/gtnOaXFzWva06Mc4Oy6XmOWklDscfOybpCd5kaynT3LVGT3e4TgOMDvhI8fyWd6c4WrUpNazLlnM5t87ssQGjQi894ao+FpsGCaBUOYCAczmAOBzZQDG6yiWTSdGP6VzSk7/krLahtkOxT8PkILG5i+0aNO4WHbF1ZvqwCdYvZc72a/EmsagEPdAJmJGsdrXQeS6E8Epxk2icmOEGq3KenixTe4ikM9VuYu7OstAY2OZvpMTdP4LbjX4h9ABzXNze1Akti0DkZTLsEZJaBIuAdDebqRhqrnPLnsY1xtLQJgaS4a7z/hZ41KJvmyY8i6rgtXskXGu6beSZOGHD+yZxuJy03Gbhpy6gExbjvWVw2161Om8vLgXFpBcS8STdrZuGwBc8d+q1cqMsWHWm7NFU2U3VrRPcAfA6qnxuPaagokvpusAHPLg4mTaNPu+fcrzAY0voscbuLQToJMX7lQU6ObGF7zlayXW7UuiIFraqJbPUVihacRJpVGGGPjPaB949/HknNiVDUzy4ODXADkQLju0j8yp9VgcOzx8iPyKb2TgzSGWwEkxrc8f3uSUfu1INf/Hob4NN0UH8Q966zgPZC5P0W/4p711jAeyFRvH2oklc++0naLaAoPdp1zRHE5HlojeJAt+Wq6AVyT7eC/0WkaeaRXBOWZjq6nDdoky48mfbtRwbVzYh+IeTIOQtgkucRBJEZomOQFoiZhcVDWw2XQJJNh9T+7LM7C2mThqRJzvByv1kAOIkzqcsG0k+auqWKnQOjd2b+USO9ZxxxUmr3Iz5MzjqlFJLj9vknurk8PCbeZRZhprzAhRzU3angde9LuVbSR57nJ8izRHD85/NKyC8A/GPzSQ3iPNHH7uixWBzW6fkPkbJPUjnPMCPyTjWjj5pwUraz3JpgMdRG5nhI+YTZw87vISPMGVLAjT+/knOsMRNuENHxTEV/oovZx+CJuFbz81NIH+I/NFmTFsRW4fl5p1lDlHcU8Hos/7hUAG0zunxuUs5ufkUWfyQ60f5goGV20KGYdk5SNI8JHwCiNwpnM95eSIgjfyiyuKrp1AjgoeNrhjZIPIKViTeyN19Tkqm21+WHSwL4z5HZd7srstuLohPhRa/SF1Q0qWGfV6gf8Q1QAAYBdTYAZOY5tbATEqcI/cBW1pdMicaoTTaN4QZSG63xSw3mUC2foUiBNdkAi35LM7aqsoNkjWCQNcpIbJi0SRrrB4QtKRbXu5KNUYx3YrNaWu3/M926bfBZ5GkraOr6ZXKrorej+M62mXBuXtFo4ECIIk8CpFdjWdp5DRppx3KRhGBoy0wQBIESJvrznimtt7HNWmcxyEAluaN8bvDVPUktwjjlkybJi2kbj+/FO/vgqjY+znUqQb1nau5wgRJ3XEnhqNFPe+B3DX5wrTMJKpNF50UM1D3rrGA9kLjf2fCAwEzz431XZNn+yFB3pUqJRXOftUq5aTJzQakEN3jI+x5aLopXPPtQYDSZP8AzB/tcpnHUtJSyvE9aSdd8HNdl0QAcrA0EzrcciraiI0hV9G1hxnepTJ3laJUqPMyT1ycuyQ9gcIP08Qdx5p1qZYOaeaVLIFhKCJqVPNIAyOSIz/lEUYTQBkneUIQyoZUxBgInLQ7J6NirTFR1XK0zYCTYkQTNjyhU+0MKKdRzA7MAbEb0WW8ckrZFko4lKDkDU5IIEFpCIN8E8Kv7/uiOXvTHQyQqvbOGe4DKJ+B8Fa5fBIfSPH4kJxbTsKMjSwD2vaQHAgzfSeNlpKOIcQNE67DX3fvwRsoxu+ITbt2XqdUKSi7mjHcom2aOahUBBywM0WkZhLZm06eKl7BCOqSQ7SxDXiWPa4aWIcO4wmMQO7uWd6H7Oeyq94cSwNNMwRDnS0iLmwgmf5ua09UzrPkkt0ayj450mV9fGupxkBJJGugG+6qsXtapnJJ4kCSR3SVeV6IO8jnYx4HVUGJw9Se02mdwcARbjCxcadnXDP9tMstlbQ6wGxlpGY8M2g57/JSK2mvwUXBYbKAAI4xof3KkupjeFpjVHNnmptNcl70IYAQBoNPNde2f7IXJOhg7Xiut4D2QmdUeESlz/7TBNJn/UH+1y6AsF9o4/ht/GP9rk0Rl9jOdsa0J5lNvNECE4wps8+hbOQTjYOiRCMN4KWA9KNpTSW0pALRykSlNdzRYUKCFXalKjSOenUqPJLW9XTLzMcXQ0RraefBAnmmqld7ILWhx3aSPEzA7gs8rajsdX0UcbyVPgpDhcSx2ai80Ac2fOXua4OuGkSTYlxmxGYo9jYyowZarg5xJiJPACSSZ0H+ZT9avWeTncBMZQN3G5vOiYZR6twJcOz4brmyzxa9NNnpfU5ME5NpX/C6/wAl3SfO47onX8+5OZVGwuLD2hzdD+7p41FvFaVTdnjZZKU20q/C/wBhupngkgFKD0YuqszEGUUI3tSUwFeKGY6Wk+y2QHOOuVgJ7TokwL2SS4rJfaBiRkZTAl2YVCRMsAkNJO4kzHck3tsaYoapUaDZ216dV76YD2VKcl7XgDsggEtIcdJEzGvIxebVxfXYZ1JrmEv7PtBoaZtfTcNVz/ZuLrkDrZNRzMjakfxX0yActV4OZzG5QcxG65iyZGKqMJDTZwg3cAY4wYKwlCc9+jvxzjiuvkuejmF6pz+sByQ4QDbMIiBx/fJWuQFZLB4t5c0G4BBgOJmLAROsLUMrDx/eq3jFo5s84yaoWGxofNRK9Ik3/fhuUouTTgnRjew2xhCJ7oR9YQkOqjgVRNmj6He34rreA9kLkfQ49tdcwHshQejH2okrAfaUYps/6g/2uW/VFt7A9Y2CAe8SgJx1RaON9ZwhO05V7tDowSbDyUT1Wfz+KdnN6Z9kOUYcVL9Vn8/ih6rP5+ZSH6Z9kUFLYn/VZ/P4oeq7+fmUB6Z9iI5osqc9V38/Moeq7+fmUC9N+RoJuq4hSvVh/F3mUXqu/n5lAemfZR4ukHmbiOBgqM3ZsntPcRwJlaT1VdzQ9VXc006K8EltZBw1OBAgAblKDRxTvqs/mh6rv5+ZQ2T6Z9iWgcYSg1D1Xfz8yj9V3/zeZSH6Z9iX9yJL9WH8XeZQ9V38/Mpi9N+SNia2VriIsDrp4rnjaz6j6he3PnBO8Q7L2SIGgAAi35rpbuizzrJ70gdET7qlqzbFBwMrgcPlIcKj3WcBDoInjaTuspZpaTu3laD1UdwR+qruaEqCeNySVmc6oTOhiOfmpGFwrWC29Xfqo7gUPVV3NVZl6d9lUWc0kghW/qq7mh6qu5osPTfkqAm3tBV36qu5o29FXTvRYen/ACPdDW9rxXW8B7IWH6O7ELCLLd4ZkBI6UqVDyQ+mCgggYw7BNO5F6A3giQQAfoDeCHoDeCJBAB+gN4IegN4IkEAH6A3gh6A3giQQAfoDeCHoDeCJBAB+gN4IegN4IkEAH6A3gh6A3giQQAfoDeCHoDeCJBAB+gN4IegN4IkEAD0BvBD0BvBBBAA9AbwQ9AbwQQQAfoDeCHoDeCJBAB+gN4IegN4IkEAH6A3gh6A3giQQA7TwwCeAQQ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i.dailymail.co.uk/i/pix/2011/02/24/article-1360116-00F1CE34000004B0-729_472x3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95800"/>
            <a:ext cx="2945732" cy="189725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943600" y="6553200"/>
            <a:ext cx="281940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 smtClean="0"/>
              <a:t>http://i.dailymail.co.uk/i/pix/2011/02/24/article-1360116-00F1CE34000004B0-729_472x304.jpg</a:t>
            </a:r>
            <a:endParaRPr lang="en-US" sz="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Data/Results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28809" t="36475" r="28745" b="34554"/>
          <a:stretch>
            <a:fillRect/>
          </a:stretch>
        </p:blipFill>
        <p:spPr bwMode="auto">
          <a:xfrm>
            <a:off x="381000" y="2514600"/>
            <a:ext cx="8480323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Data/Results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PCR:</a:t>
            </a:r>
          </a:p>
          <a:p>
            <a:pPr>
              <a:buNone/>
            </a:pPr>
            <a:r>
              <a:rPr lang="en-US" dirty="0" smtClean="0"/>
              <a:t>A difference in the </a:t>
            </a:r>
            <a:r>
              <a:rPr lang="en-US" i="1" dirty="0" err="1" smtClean="0"/>
              <a:t>Symbiodinium</a:t>
            </a:r>
            <a:r>
              <a:rPr lang="en-US" dirty="0" smtClean="0"/>
              <a:t> composition between moderately variable and highly variable to pools to demonstrate that the differential bleaching response is           genetic                 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111" t="44445" r="1111" b="41333"/>
          <a:stretch>
            <a:fillRect/>
          </a:stretch>
        </p:blipFill>
        <p:spPr bwMode="auto">
          <a:xfrm>
            <a:off x="0" y="6102927"/>
            <a:ext cx="9144000" cy="83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Coral from a variable habitat in Belize and a variable habitat in Florida, separated by over 1100 km, show consistently greater tolerance of heat and treatment stress than coral from less variable habitats &lt;5km away from each site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111" t="44445" r="1111" b="41333"/>
          <a:stretch>
            <a:fillRect/>
          </a:stretch>
        </p:blipFill>
        <p:spPr bwMode="auto">
          <a:xfrm>
            <a:off x="0" y="6102927"/>
            <a:ext cx="9144000" cy="83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www.charterspecialists.com/images/CaribbeanSeaMap.jpg"/>
          <p:cNvPicPr>
            <a:picLocks noChangeAspect="1" noChangeArrowheads="1"/>
          </p:cNvPicPr>
          <p:nvPr/>
        </p:nvPicPr>
        <p:blipFill>
          <a:blip r:embed="rId3" cstate="print"/>
          <a:srcRect r="29787" b="47415"/>
          <a:stretch>
            <a:fillRect/>
          </a:stretch>
        </p:blipFill>
        <p:spPr bwMode="auto">
          <a:xfrm>
            <a:off x="3429000" y="3733800"/>
            <a:ext cx="4870174" cy="22860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5562600" y="4114800"/>
            <a:ext cx="609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56630" y="5547815"/>
            <a:ext cx="609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95800" y="6019800"/>
            <a:ext cx="2133600" cy="170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 smtClean="0"/>
              <a:t>http://www.maguzz.com/2/map-of-florida-keys-and-caribbean.html</a:t>
            </a:r>
            <a:endParaRPr lang="en-US" sz="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Temperature variability of the local habitat may predict a coral’s response to heat much better than even latitude, nationality, or other location factors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111" t="44445" r="1111" b="41333"/>
          <a:stretch>
            <a:fillRect/>
          </a:stretch>
        </p:blipFill>
        <p:spPr bwMode="auto">
          <a:xfrm>
            <a:off x="0" y="6102927"/>
            <a:ext cx="9144000" cy="83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Coral from thermally variable environments: </a:t>
            </a:r>
          </a:p>
          <a:p>
            <a:pPr lvl="1"/>
            <a:r>
              <a:rPr lang="en-US" dirty="0" smtClean="0"/>
              <a:t>Possession of </a:t>
            </a:r>
            <a:r>
              <a:rPr lang="en-US" dirty="0" err="1" smtClean="0"/>
              <a:t>clade</a:t>
            </a:r>
            <a:r>
              <a:rPr lang="en-US" dirty="0" smtClean="0"/>
              <a:t> D</a:t>
            </a:r>
          </a:p>
          <a:p>
            <a:pPr lvl="1"/>
            <a:r>
              <a:rPr lang="en-US" dirty="0" smtClean="0"/>
              <a:t>Constitutive frontloading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111" t="44445" r="1111" b="41333"/>
          <a:stretch>
            <a:fillRect/>
          </a:stretch>
        </p:blipFill>
        <p:spPr bwMode="auto">
          <a:xfrm>
            <a:off x="0" y="6102927"/>
            <a:ext cx="9144000" cy="83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Some samples may have not grown well under treatment conditions due to their questionable condition prior to the experiment.</a:t>
            </a:r>
          </a:p>
          <a:p>
            <a:r>
              <a:rPr lang="en-US" dirty="0" smtClean="0"/>
              <a:t>Experiment should be repeated with modifications:</a:t>
            </a:r>
          </a:p>
          <a:p>
            <a:pPr lvl="1"/>
            <a:r>
              <a:rPr lang="en-US" sz="2000" dirty="0" smtClean="0"/>
              <a:t>Run for a longer period of time</a:t>
            </a:r>
          </a:p>
          <a:p>
            <a:pPr lvl="1"/>
            <a:r>
              <a:rPr lang="en-US" sz="2000" dirty="0" smtClean="0"/>
              <a:t>A larger sample size should be used</a:t>
            </a:r>
          </a:p>
          <a:p>
            <a:pPr lvl="1"/>
            <a:r>
              <a:rPr lang="en-US" sz="2000" dirty="0" smtClean="0"/>
              <a:t>Different sampling method </a:t>
            </a:r>
          </a:p>
          <a:p>
            <a:pPr lvl="1"/>
            <a:r>
              <a:rPr lang="en-US" sz="2000" dirty="0" smtClean="0"/>
              <a:t>Closer location </a:t>
            </a:r>
          </a:p>
          <a:p>
            <a:pPr lvl="1"/>
            <a:r>
              <a:rPr lang="en-US" sz="2000" dirty="0" smtClean="0"/>
              <a:t>Alternate method for buoyant weighting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111" t="44445" r="1111" b="41333"/>
          <a:stretch>
            <a:fillRect/>
          </a:stretch>
        </p:blipFill>
        <p:spPr bwMode="auto">
          <a:xfrm>
            <a:off x="0" y="6102927"/>
            <a:ext cx="9144000" cy="83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Future:</a:t>
            </a:r>
          </a:p>
          <a:p>
            <a:pPr lvl="1"/>
            <a:r>
              <a:rPr lang="en-US" dirty="0" smtClean="0"/>
              <a:t>Laws to protect more vulnerable coral</a:t>
            </a:r>
          </a:p>
          <a:p>
            <a:pPr lvl="1"/>
            <a:r>
              <a:rPr lang="en-US" dirty="0" smtClean="0"/>
              <a:t>Reproduce coral with better ability to withstand heat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111" t="44445" r="1111" b="41333"/>
          <a:stretch>
            <a:fillRect/>
          </a:stretch>
        </p:blipFill>
        <p:spPr bwMode="auto">
          <a:xfrm>
            <a:off x="0" y="6102927"/>
            <a:ext cx="9144000" cy="83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3800" dirty="0" smtClean="0"/>
              <a:t>Back from the Dead: Remote Reef Recovers. (2013, April 10). Retrieved September 6, 2013, from Reef to Rainforest Media website: http://www.reef2rainforest.com/2013/04/10/back from-the-dead-remote-reef-recovers/</a:t>
            </a:r>
          </a:p>
          <a:p>
            <a:pPr>
              <a:buNone/>
            </a:pPr>
            <a:r>
              <a:rPr lang="en-US" sz="3800" dirty="0" err="1" smtClean="0"/>
              <a:t>Barshis</a:t>
            </a:r>
            <a:r>
              <a:rPr lang="en-US" sz="3800" dirty="0" smtClean="0"/>
              <a:t>, D. J., Ladner, J. T., Oliver, T. A., Seneca, F. O., Traylor-Knowles, N., &amp; Palumbi, S. R. (2013). Genomic basis for coral resilience to climate change. </a:t>
            </a:r>
            <a:r>
              <a:rPr lang="en-US" sz="3800" i="1" dirty="0" smtClean="0"/>
              <a:t>Proceedings of the National Academy of Sciences of the United States of America</a:t>
            </a:r>
            <a:r>
              <a:rPr lang="en-US" sz="3800" dirty="0" smtClean="0"/>
              <a:t>, </a:t>
            </a:r>
            <a:r>
              <a:rPr lang="en-US" sz="3800" i="1" dirty="0" smtClean="0"/>
              <a:t>110</a:t>
            </a:r>
            <a:r>
              <a:rPr lang="en-US" sz="3800" dirty="0" smtClean="0"/>
              <a:t>(4), 1387-1392.</a:t>
            </a:r>
          </a:p>
          <a:p>
            <a:pPr>
              <a:buNone/>
            </a:pPr>
            <a:r>
              <a:rPr lang="en-US" sz="3800" dirty="0" smtClean="0"/>
              <a:t>Coral Reefs: Rainforests of the Sea. (2007, June 5). Retrieved Jan 15, 2014, from Oceanic Research Group website: http://www.oceanicresearch.org/education/films/crrainspt.html</a:t>
            </a:r>
          </a:p>
          <a:p>
            <a:pPr>
              <a:buNone/>
            </a:pPr>
            <a:r>
              <a:rPr lang="en-US" sz="3800" dirty="0" smtClean="0"/>
              <a:t>Hazards to Coral Reefs. (2012, December). Retrieved September 6, 2013, from National Oceanic and Atmospheric Administration website: http://www.coris.noaa.gov/about/hazards/</a:t>
            </a:r>
          </a:p>
          <a:p>
            <a:pPr>
              <a:buNone/>
            </a:pPr>
            <a:r>
              <a:rPr lang="en-US" sz="3800" dirty="0" smtClean="0"/>
              <a:t>Jason Education Project (Ed.). (2004). Coral Reef Symbiosis. Retrieved from Ocean World website: http://oceanworld.tamu.edu/students/coral/coral3.htm</a:t>
            </a:r>
          </a:p>
          <a:p>
            <a:pPr>
              <a:buNone/>
            </a:pPr>
            <a:r>
              <a:rPr lang="en-US" sz="3800" dirty="0" err="1" smtClean="0"/>
              <a:t>Kenkel</a:t>
            </a:r>
            <a:r>
              <a:rPr lang="en-US" sz="3800" dirty="0" smtClean="0"/>
              <a:t>, C. D., </a:t>
            </a:r>
            <a:r>
              <a:rPr lang="en-US" sz="3800" dirty="0" err="1" smtClean="0"/>
              <a:t>Goodbody-Gringley</a:t>
            </a:r>
            <a:r>
              <a:rPr lang="en-US" sz="3800" dirty="0" smtClean="0"/>
              <a:t>, G., </a:t>
            </a:r>
            <a:r>
              <a:rPr lang="en-US" sz="3800" dirty="0" err="1" smtClean="0"/>
              <a:t>Caillaud</a:t>
            </a:r>
            <a:r>
              <a:rPr lang="en-US" sz="3800" dirty="0" smtClean="0"/>
              <a:t>, D., Davies, S. W., Bartels, E., &amp; </a:t>
            </a:r>
            <a:r>
              <a:rPr lang="en-US" sz="3800" dirty="0" err="1" smtClean="0"/>
              <a:t>Matz</a:t>
            </a:r>
            <a:r>
              <a:rPr lang="en-US" sz="3800" dirty="0" smtClean="0"/>
              <a:t>, M. V. (2013). Evidence for a host role in </a:t>
            </a:r>
            <a:r>
              <a:rPr lang="en-US" sz="3800" dirty="0" err="1" smtClean="0"/>
              <a:t>thermotolerance</a:t>
            </a:r>
            <a:r>
              <a:rPr lang="en-US" sz="3800" dirty="0" smtClean="0"/>
              <a:t> divergence between populations of the mustard hill coral (</a:t>
            </a:r>
            <a:r>
              <a:rPr lang="en-US" sz="3800" dirty="0" err="1" smtClean="0"/>
              <a:t>Porites</a:t>
            </a:r>
            <a:r>
              <a:rPr lang="en-US" sz="3800" dirty="0" smtClean="0"/>
              <a:t> </a:t>
            </a:r>
            <a:r>
              <a:rPr lang="en-US" sz="3800" dirty="0" err="1" smtClean="0"/>
              <a:t>astreoides</a:t>
            </a:r>
            <a:r>
              <a:rPr lang="en-US" sz="3800" dirty="0" smtClean="0"/>
              <a:t>) from different reef environments. </a:t>
            </a:r>
            <a:r>
              <a:rPr lang="en-US" sz="3800" i="1" dirty="0" smtClean="0"/>
              <a:t>Molecular Ecology</a:t>
            </a:r>
            <a:r>
              <a:rPr lang="en-US" sz="3800" dirty="0" smtClean="0"/>
              <a:t>, 4335-4348. http://dx.doi.org/10.1111/mec.12391</a:t>
            </a:r>
          </a:p>
          <a:p>
            <a:pPr>
              <a:buNone/>
            </a:pPr>
            <a:r>
              <a:rPr lang="en-US" sz="3800" dirty="0" smtClean="0"/>
              <a:t>Ladner, J. T., </a:t>
            </a:r>
            <a:r>
              <a:rPr lang="en-US" sz="3800" dirty="0" err="1" smtClean="0"/>
              <a:t>Barshis</a:t>
            </a:r>
            <a:r>
              <a:rPr lang="en-US" sz="3800" dirty="0" smtClean="0"/>
              <a:t>, D. J., &amp; Palumbi, S. R. (2012). Protein evolution in two co-occurring types of </a:t>
            </a:r>
            <a:r>
              <a:rPr lang="en-US" sz="3800" dirty="0" err="1" smtClean="0"/>
              <a:t>Symbiodinium</a:t>
            </a:r>
            <a:r>
              <a:rPr lang="en-US" sz="3800" dirty="0" smtClean="0"/>
              <a:t>: an exploration into the genetic basis of thermal tolerance in </a:t>
            </a:r>
            <a:r>
              <a:rPr lang="en-US" sz="3800" dirty="0" err="1" smtClean="0"/>
              <a:t>Symbiodinium</a:t>
            </a:r>
            <a:r>
              <a:rPr lang="en-US" sz="3800" dirty="0" smtClean="0"/>
              <a:t> </a:t>
            </a:r>
            <a:r>
              <a:rPr lang="en-US" sz="3800" dirty="0" err="1" smtClean="0"/>
              <a:t>clade</a:t>
            </a:r>
            <a:r>
              <a:rPr lang="en-US" sz="3800" dirty="0" smtClean="0"/>
              <a:t> D. </a:t>
            </a:r>
            <a:r>
              <a:rPr lang="en-US" sz="3800" i="1" dirty="0" smtClean="0"/>
              <a:t>BMC Evolutionary Biology</a:t>
            </a:r>
            <a:r>
              <a:rPr lang="en-US" sz="3800" dirty="0" smtClean="0"/>
              <a:t>. http://dx.doi.org/10.1186/1471-2148-12-217</a:t>
            </a:r>
          </a:p>
          <a:p>
            <a:pPr>
              <a:buNone/>
            </a:pPr>
            <a:r>
              <a:rPr lang="en-US" sz="3800" dirty="0" smtClean="0"/>
              <a:t>Logan, C. A., Dunne, J. P., Eakin, M., &amp; Donner, S. D. (2014). Incorporating adaptive responses into future projections of coral bleaching. </a:t>
            </a:r>
            <a:r>
              <a:rPr lang="en-US" sz="3800" i="1" dirty="0" smtClean="0"/>
              <a:t>Global Change Biology</a:t>
            </a:r>
            <a:r>
              <a:rPr lang="en-US" sz="3800" dirty="0" smtClean="0"/>
              <a:t>, </a:t>
            </a:r>
            <a:r>
              <a:rPr lang="en-US" sz="3800" i="1" dirty="0" smtClean="0"/>
              <a:t>20</a:t>
            </a:r>
            <a:r>
              <a:rPr lang="en-US" sz="3800" dirty="0" smtClean="0"/>
              <a:t>(1), 1-http://dx.doi.org/10.1111/gcb.12390</a:t>
            </a:r>
          </a:p>
          <a:p>
            <a:pPr>
              <a:buNone/>
            </a:pPr>
            <a:r>
              <a:rPr lang="en-US" sz="3800" dirty="0" smtClean="0"/>
              <a:t>Major Reef-building Coral Diseases. (2008). Retrieved September 6, 2013, from National Oceanic and Atmospheric Administration website: http://www.coris.noaa.gov/about/diseases/</a:t>
            </a:r>
          </a:p>
          <a:p>
            <a:pPr>
              <a:buNone/>
            </a:pPr>
            <a:r>
              <a:rPr lang="en-US" sz="3800" dirty="0" smtClean="0"/>
              <a:t>Oliver, T. A., &amp; Palumbi, S. R. (n.d.). Do fluctuating temperature environments elevate coral thermal tolerance? </a:t>
            </a:r>
            <a:r>
              <a:rPr lang="en-US" sz="3800" i="1" dirty="0" smtClean="0"/>
              <a:t>Reef Resilience</a:t>
            </a:r>
            <a:r>
              <a:rPr lang="en-US" sz="3800" dirty="0" smtClean="0"/>
              <a:t>. http://dx.doi.org/10.1007/s00338-011-0721-y</a:t>
            </a:r>
          </a:p>
          <a:p>
            <a:pPr>
              <a:buNone/>
            </a:pPr>
            <a:r>
              <a:rPr lang="en-US" sz="3800" dirty="0" smtClean="0"/>
              <a:t>Oliver, T. A., &amp; Palumbi, S. R. (2009). Distributions of stress-resistant coral symbionts match environmental patterns at local but not regional scales. </a:t>
            </a:r>
            <a:r>
              <a:rPr lang="en-US" sz="3800" i="1" dirty="0" smtClean="0"/>
              <a:t>Marine Biology Progress Series</a:t>
            </a:r>
            <a:r>
              <a:rPr lang="en-US" sz="3800" dirty="0" smtClean="0"/>
              <a:t>, </a:t>
            </a:r>
            <a:r>
              <a:rPr lang="en-US" sz="3800" i="1" dirty="0" smtClean="0"/>
              <a:t>378</a:t>
            </a:r>
            <a:r>
              <a:rPr lang="en-US" sz="3800" dirty="0" smtClean="0"/>
              <a:t>, 93-103. http://dx.doi.org/10.3354/meps07871</a:t>
            </a:r>
          </a:p>
          <a:p>
            <a:pPr>
              <a:buNone/>
            </a:pPr>
            <a:r>
              <a:rPr lang="en-US" sz="3800" dirty="0" smtClean="0"/>
              <a:t>Oliver, T. A., &amp; Palumbi, S. R. (2011). Many corals host thermally resistant symbionts in high-temperature habitat. </a:t>
            </a:r>
            <a:r>
              <a:rPr lang="en-US" sz="3800" i="1" dirty="0" smtClean="0"/>
              <a:t>Coral Reefs</a:t>
            </a:r>
            <a:r>
              <a:rPr lang="en-US" sz="3800" dirty="0" smtClean="0"/>
              <a:t>, </a:t>
            </a:r>
            <a:r>
              <a:rPr lang="en-US" sz="3800" i="1" dirty="0" smtClean="0"/>
              <a:t>30</a:t>
            </a:r>
            <a:r>
              <a:rPr lang="en-US" sz="3800" dirty="0" smtClean="0"/>
              <a:t>(1), 241-250. http://dx.doi.org/10.1007/s00338-010-0696-0</a:t>
            </a:r>
          </a:p>
          <a:p>
            <a:pPr>
              <a:buNone/>
            </a:pPr>
            <a:r>
              <a:rPr lang="en-US" sz="3800" dirty="0" smtClean="0"/>
              <a:t>Palumbi, S. R., </a:t>
            </a:r>
            <a:r>
              <a:rPr lang="en-US" sz="3800" dirty="0" err="1" smtClean="0"/>
              <a:t>Barshis</a:t>
            </a:r>
            <a:r>
              <a:rPr lang="en-US" sz="3800" dirty="0" smtClean="0"/>
              <a:t>, D. J., Traylor-Knowles, N., &amp; Bay, R. A. (2014). Mechanisms of reef coral resistance to future climate change. </a:t>
            </a:r>
            <a:r>
              <a:rPr lang="en-US" sz="3800" i="1" dirty="0" smtClean="0"/>
              <a:t>Science</a:t>
            </a:r>
            <a:r>
              <a:rPr lang="en-US" sz="3800" dirty="0" smtClean="0"/>
              <a:t>, </a:t>
            </a:r>
            <a:r>
              <a:rPr lang="en-US" sz="3800" i="1" dirty="0" smtClean="0"/>
              <a:t>344</a:t>
            </a:r>
            <a:r>
              <a:rPr lang="en-US" sz="3800" dirty="0" smtClean="0"/>
              <a:t>(6186), 895-898. http://dx.doi.org/10.1126/science.1251336</a:t>
            </a:r>
          </a:p>
          <a:p>
            <a:pPr>
              <a:buNone/>
            </a:pPr>
            <a:r>
              <a:rPr lang="en-US" sz="3800" dirty="0" smtClean="0"/>
              <a:t>Threats to Coral. (2012). Retrieved September 6, 2013, from Endangered Species International website: http://www.endangeredspeciesinternational.org/coralreefs7.html</a:t>
            </a:r>
          </a:p>
          <a:p>
            <a:pPr>
              <a:buNone/>
            </a:pPr>
            <a:r>
              <a:rPr lang="en-US" sz="3800" dirty="0" smtClean="0"/>
              <a:t>What are Coral Reefs. (2012, Fe). Retrieved September 6, 2013, from National Oceanic and Atmospheric Administration website: http://www.coris.noaa.gov/about/what_are/</a:t>
            </a:r>
          </a:p>
          <a:p>
            <a:pPr>
              <a:buNone/>
            </a:pPr>
            <a:r>
              <a:rPr lang="en-US" sz="3800" dirty="0" smtClean="0"/>
              <a:t>Why Care about Coral Reefs? (2013). Retrieved September 6, 2013, from Coral Reef Alliance website: http://www.coral.org/resources/about_coral_reefs/why_care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 would like to thank my mentor, my Science Research teachers, and my parents for assisting me in all my scientific endeavors their continued support for my research.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362200"/>
            <a:ext cx="8382000" cy="1828800"/>
          </a:xfrm>
        </p:spPr>
        <p:txBody>
          <a:bodyPr>
            <a:noAutofit/>
          </a:bodyPr>
          <a:lstStyle/>
          <a:p>
            <a:r>
              <a:rPr lang="en-US" sz="3000" dirty="0" smtClean="0"/>
              <a:t>Differences in percent weight growth of the Mustard Hill coral (</a:t>
            </a:r>
            <a:r>
              <a:rPr lang="en-US" sz="3000" i="1" dirty="0" err="1" smtClean="0"/>
              <a:t>Porites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astreoides</a:t>
            </a:r>
            <a:r>
              <a:rPr lang="en-US" sz="3000" dirty="0" smtClean="0"/>
              <a:t>) from contrasting thermal environments after adaptation in a “common thermal garden”</a:t>
            </a:r>
            <a:br>
              <a:rPr lang="en-US" sz="3000" dirty="0" smtClean="0"/>
            </a:b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267200"/>
            <a:ext cx="7854696" cy="1752600"/>
          </a:xfrm>
        </p:spPr>
        <p:txBody>
          <a:bodyPr/>
          <a:lstStyle/>
          <a:p>
            <a:r>
              <a:rPr lang="en-US" dirty="0" err="1" smtClean="0"/>
              <a:t>Pratima</a:t>
            </a:r>
            <a:r>
              <a:rPr lang="en-US" dirty="0" smtClean="0"/>
              <a:t> Rosen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Threats:</a:t>
            </a:r>
          </a:p>
          <a:p>
            <a:r>
              <a:rPr lang="en-US" dirty="0" smtClean="0"/>
              <a:t>Destructive fishing practices</a:t>
            </a:r>
          </a:p>
          <a:p>
            <a:r>
              <a:rPr lang="en-US" dirty="0" smtClean="0"/>
              <a:t>Careless tourism</a:t>
            </a:r>
          </a:p>
          <a:p>
            <a:r>
              <a:rPr lang="en-US" dirty="0" smtClean="0"/>
              <a:t>Pollution</a:t>
            </a:r>
          </a:p>
          <a:p>
            <a:r>
              <a:rPr lang="en-US" dirty="0" smtClean="0"/>
              <a:t>Climate change</a:t>
            </a:r>
          </a:p>
          <a:p>
            <a:endParaRPr lang="en-US" dirty="0" smtClean="0"/>
          </a:p>
        </p:txBody>
      </p:sp>
      <p:pic>
        <p:nvPicPr>
          <p:cNvPr id="2050" name="Picture 2" descr="http://2.bp.blogspot.com/-RySu1eM0Dyw/UkPLj44iwtI/AAAAAAAAKug/rQXP8crpCMc/s1600/bottom-traw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95800"/>
            <a:ext cx="3581400" cy="202668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8600" y="6553200"/>
            <a:ext cx="342900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 smtClean="0"/>
              <a:t>http://2.bp.blogspot.com/-RySu1eM0Dyw/UkPLj44iwtI/AAAAAAAAKug/rQXP8crpCMc/s1600/bottom-trawling.jpg</a:t>
            </a:r>
            <a:endParaRPr lang="en-US" sz="500" dirty="0"/>
          </a:p>
        </p:txBody>
      </p:sp>
      <p:sp>
        <p:nvSpPr>
          <p:cNvPr id="10" name="Rectangle 9"/>
          <p:cNvSpPr/>
          <p:nvPr/>
        </p:nvSpPr>
        <p:spPr>
          <a:xfrm>
            <a:off x="4267200" y="6553200"/>
            <a:ext cx="2438400" cy="170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 smtClean="0"/>
              <a:t>http://kahlee93.weebly.com/uploads/5/0/0/5/50056413/5168988_orig.jpg</a:t>
            </a:r>
            <a:endParaRPr lang="en-US" sz="500" dirty="0"/>
          </a:p>
        </p:txBody>
      </p:sp>
      <p:pic>
        <p:nvPicPr>
          <p:cNvPr id="30722" name="Picture 2" descr="http://kahlee93.weebly.com/uploads/5/0/0/5/50056413/5168988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304755"/>
            <a:ext cx="4876800" cy="3248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mission-blue.org/wp-content/uploads/2014/04/GBRMPA-Bleac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"/>
            <a:ext cx="7315200" cy="585216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38200" y="0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 smtClean="0"/>
              <a:t>http://mission-blue.org/wp-content/uploads/2014/04/GBRMPA-Bleaching.jpg</a:t>
            </a:r>
            <a:endParaRPr lang="en-US" sz="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111" t="44445" r="1111" b="41333"/>
          <a:stretch>
            <a:fillRect/>
          </a:stretch>
        </p:blipFill>
        <p:spPr bwMode="auto">
          <a:xfrm>
            <a:off x="0" y="6102927"/>
            <a:ext cx="9144000" cy="83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10250"/>
            <a:ext cx="9144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Coral naturally growing in a more thermally variable pool resisted heat stress, while coral from a more thermally moderate pool suffered high mortalities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r>
              <a:rPr lang="en-US" sz="1500" dirty="0" smtClean="0"/>
              <a:t>							Oliver and Palumbi, 2011 </a:t>
            </a:r>
            <a:endParaRPr lang="en-US" sz="1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111" t="44445" r="1111" b="41333"/>
          <a:stretch>
            <a:fillRect/>
          </a:stretch>
        </p:blipFill>
        <p:spPr bwMode="auto">
          <a:xfrm>
            <a:off x="0" y="6102927"/>
            <a:ext cx="9144000" cy="83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3672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Long-term increases in thermal tolerance decrease bleaching rates, much more so than temporary increases </a:t>
            </a:r>
          </a:p>
          <a:p>
            <a:endParaRPr lang="en-US" sz="2800" dirty="0" smtClean="0"/>
          </a:p>
          <a:p>
            <a:r>
              <a:rPr lang="en-US" sz="2800" dirty="0" smtClean="0"/>
              <a:t>Higher bleaching resistance has been found at sites that have experienced more frequent or devastating bleaching events in the past</a:t>
            </a:r>
            <a:r>
              <a:rPr lang="en-US" sz="1600" dirty="0" smtClean="0"/>
              <a:t>								   			    						   		    </a:t>
            </a:r>
          </a:p>
          <a:p>
            <a:pPr>
              <a:buNone/>
            </a:pPr>
            <a:r>
              <a:rPr lang="en-US" sz="1600" dirty="0" smtClean="0"/>
              <a:t>																      </a:t>
            </a:r>
            <a:r>
              <a:rPr lang="en-US" sz="1500" dirty="0" smtClean="0"/>
              <a:t>Glynn, </a:t>
            </a:r>
            <a:r>
              <a:rPr lang="en-US" sz="1500" i="1" dirty="0" smtClean="0"/>
              <a:t>et al.,</a:t>
            </a:r>
            <a:r>
              <a:rPr lang="en-US" sz="1500" dirty="0" smtClean="0"/>
              <a:t> 2001</a:t>
            </a:r>
          </a:p>
          <a:p>
            <a:pPr>
              <a:buNone/>
            </a:pPr>
            <a:r>
              <a:rPr lang="en-US" sz="1500" dirty="0" smtClean="0"/>
              <a:t>							                      Maynard </a:t>
            </a:r>
            <a:r>
              <a:rPr lang="en-US" sz="1500" i="1" dirty="0" smtClean="0"/>
              <a:t>et al., </a:t>
            </a:r>
            <a:r>
              <a:rPr lang="en-US" sz="1500" dirty="0" smtClean="0"/>
              <a:t>2008</a:t>
            </a:r>
          </a:p>
          <a:p>
            <a:pPr>
              <a:buNone/>
            </a:pPr>
            <a:r>
              <a:rPr lang="en-US" sz="1500" dirty="0" smtClean="0"/>
              <a:t> 						                        Thompson &amp; van </a:t>
            </a:r>
            <a:r>
              <a:rPr lang="en-US" sz="1500" dirty="0" err="1" smtClean="0"/>
              <a:t>Woesik</a:t>
            </a:r>
            <a:r>
              <a:rPr lang="en-US" sz="1500" dirty="0" smtClean="0"/>
              <a:t>, 2009</a:t>
            </a:r>
          </a:p>
          <a:p>
            <a:pPr>
              <a:buNone/>
            </a:pPr>
            <a:r>
              <a:rPr lang="en-US" sz="1500" dirty="0" smtClean="0"/>
              <a:t>								       Guest, </a:t>
            </a:r>
            <a:r>
              <a:rPr lang="en-US" sz="1500" i="1" dirty="0" smtClean="0"/>
              <a:t>et al., </a:t>
            </a:r>
            <a:r>
              <a:rPr lang="en-US" sz="1500" dirty="0" smtClean="0"/>
              <a:t>2012</a:t>
            </a:r>
          </a:p>
          <a:p>
            <a:pPr>
              <a:buNone/>
            </a:pPr>
            <a:r>
              <a:rPr lang="en-US" sz="1500" dirty="0" smtClean="0"/>
              <a:t> 								     Logan, </a:t>
            </a:r>
            <a:r>
              <a:rPr lang="en-US" sz="1500" i="1" dirty="0" smtClean="0"/>
              <a:t>et al</a:t>
            </a:r>
            <a:r>
              <a:rPr lang="en-US" sz="1500" dirty="0" smtClean="0"/>
              <a:t> ., 2014</a:t>
            </a:r>
            <a:endParaRPr lang="en-US" sz="1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111" t="44445" r="1111" b="41333"/>
          <a:stretch>
            <a:fillRect/>
          </a:stretch>
        </p:blipFill>
        <p:spPr bwMode="auto">
          <a:xfrm>
            <a:off x="0" y="6102927"/>
            <a:ext cx="9144000" cy="83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high temperature environments in American Samoa, most coral were able to host multiple </a:t>
            </a:r>
            <a:r>
              <a:rPr lang="en-US" dirty="0" err="1" smtClean="0"/>
              <a:t>symbiont</a:t>
            </a:r>
            <a:r>
              <a:rPr lang="en-US" dirty="0" smtClean="0"/>
              <a:t> types, including </a:t>
            </a:r>
            <a:r>
              <a:rPr lang="en-US" i="1" dirty="0" err="1" smtClean="0"/>
              <a:t>Symbiodinium</a:t>
            </a:r>
            <a:r>
              <a:rPr lang="en-US" dirty="0" smtClean="0"/>
              <a:t> </a:t>
            </a:r>
            <a:r>
              <a:rPr lang="en-US" dirty="0" err="1" smtClean="0"/>
              <a:t>clade</a:t>
            </a:r>
            <a:r>
              <a:rPr lang="en-US" dirty="0" smtClean="0"/>
              <a:t> D</a:t>
            </a:r>
          </a:p>
          <a:p>
            <a:pPr lvl="8">
              <a:buNone/>
            </a:pPr>
            <a:r>
              <a:rPr lang="en-US" sz="1500" dirty="0" smtClean="0"/>
              <a:t>                                                                              Oliver and Palumbi, 2011</a:t>
            </a:r>
          </a:p>
          <a:p>
            <a:r>
              <a:rPr lang="en-US" dirty="0" smtClean="0"/>
              <a:t>Constitutive front loading, or already expressed genes, allows an individual coral to maintain physiological resilience during frequently encountered stress</a:t>
            </a:r>
          </a:p>
          <a:p>
            <a:pPr>
              <a:buNone/>
            </a:pPr>
            <a:r>
              <a:rPr lang="en-US" sz="1500" dirty="0" smtClean="0"/>
              <a:t>								   </a:t>
            </a:r>
            <a:r>
              <a:rPr lang="en-US" sz="1500" dirty="0" err="1" smtClean="0"/>
              <a:t>Barshis</a:t>
            </a:r>
            <a:r>
              <a:rPr lang="en-US" sz="1500" dirty="0" smtClean="0"/>
              <a:t> </a:t>
            </a:r>
            <a:r>
              <a:rPr lang="en-US" sz="1500" i="1" dirty="0" smtClean="0"/>
              <a:t>et al., </a:t>
            </a:r>
            <a:r>
              <a:rPr lang="en-US" sz="1500" dirty="0" smtClean="0"/>
              <a:t>2013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111" t="44445" r="1111" b="41333"/>
          <a:stretch>
            <a:fillRect/>
          </a:stretch>
        </p:blipFill>
        <p:spPr bwMode="auto">
          <a:xfrm>
            <a:off x="0" y="6102927"/>
            <a:ext cx="9144000" cy="83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purpose of this experiment is to determine whether coral from varying thermal environments still show differential bleaching tolerances after one year in a “common thermal garden”</a:t>
            </a:r>
          </a:p>
          <a:p>
            <a:pPr lvl="2"/>
            <a:r>
              <a:rPr lang="en-US" dirty="0" smtClean="0"/>
              <a:t>Genetic adaptation vs. long-term acclimatization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111" t="44445" r="1111" b="41333"/>
          <a:stretch>
            <a:fillRect/>
          </a:stretch>
        </p:blipFill>
        <p:spPr bwMode="auto">
          <a:xfrm>
            <a:off x="0" y="6102927"/>
            <a:ext cx="9144000" cy="83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419600"/>
            <a:ext cx="25336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419600"/>
            <a:ext cx="25622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62475"/>
            <a:ext cx="24669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057400"/>
            <a:ext cx="25527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981200"/>
            <a:ext cx="26003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981200"/>
            <a:ext cx="25812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26670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Coral </a:t>
            </a:r>
          </a:p>
          <a:p>
            <a:r>
              <a:rPr lang="en-US" b="1" dirty="0" smtClean="0"/>
              <a:t>Colony</a:t>
            </a:r>
          </a:p>
          <a:p>
            <a:r>
              <a:rPr lang="en-US" b="1" dirty="0" smtClean="0"/>
              <a:t>Collection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2743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Stress</a:t>
            </a:r>
          </a:p>
          <a:p>
            <a:r>
              <a:rPr lang="en-US" b="1" dirty="0" smtClean="0"/>
              <a:t>Treatment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34200" y="2819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Tank Quality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5410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Buoyant </a:t>
            </a:r>
          </a:p>
          <a:p>
            <a:r>
              <a:rPr lang="en-US" b="1" dirty="0" smtClean="0"/>
              <a:t>Weighting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91000" y="5486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PCR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34200" y="5410200"/>
            <a:ext cx="122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Statistics</a:t>
            </a:r>
          </a:p>
        </p:txBody>
      </p:sp>
      <p:cxnSp>
        <p:nvCxnSpPr>
          <p:cNvPr id="18" name="Curved Connector 17"/>
          <p:cNvCxnSpPr/>
          <p:nvPr/>
        </p:nvCxnSpPr>
        <p:spPr>
          <a:xfrm flipV="1">
            <a:off x="2057400" y="2743200"/>
            <a:ext cx="1371600" cy="45720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5181600" y="2667000"/>
            <a:ext cx="1371600" cy="609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flipV="1">
            <a:off x="2057400" y="5410200"/>
            <a:ext cx="1600200" cy="45719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flipV="1">
            <a:off x="5334000" y="5181600"/>
            <a:ext cx="1179723" cy="54258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570</TotalTime>
  <Words>1255</Words>
  <Application>Microsoft Office PowerPoint</Application>
  <PresentationFormat>On-screen Show (4:3)</PresentationFormat>
  <Paragraphs>158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Differences in percent weight growth of the Mustard Hill coral (Porites astreoides) from contrasting thermal environments after adaptation in a “common thermal garden” </vt:lpstr>
      <vt:lpstr>Introduction</vt:lpstr>
      <vt:lpstr>Introduction</vt:lpstr>
      <vt:lpstr>Slide 4</vt:lpstr>
      <vt:lpstr>Review of Literature</vt:lpstr>
      <vt:lpstr>Review of Literature</vt:lpstr>
      <vt:lpstr>Review of Literature</vt:lpstr>
      <vt:lpstr>Purpose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Data/Results</vt:lpstr>
      <vt:lpstr>Data/Results</vt:lpstr>
      <vt:lpstr>Data/Results</vt:lpstr>
      <vt:lpstr>Data/Results</vt:lpstr>
      <vt:lpstr>Data/Results</vt:lpstr>
      <vt:lpstr>Data/Results</vt:lpstr>
      <vt:lpstr>Conclusion</vt:lpstr>
      <vt:lpstr>Conclusion</vt:lpstr>
      <vt:lpstr>Discussion</vt:lpstr>
      <vt:lpstr>Discussion</vt:lpstr>
      <vt:lpstr>Discussion</vt:lpstr>
      <vt:lpstr>References</vt:lpstr>
      <vt:lpstr>Acknowledgements  </vt:lpstr>
      <vt:lpstr>Differences in percent weight growth of the Mustard Hill coral (Porites astreoides) from contrasting thermal environments after adaptation in a “common thermal garden” </vt:lpstr>
    </vt:vector>
  </TitlesOfParts>
  <Company>Nyack Union Free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Differences in percent weight growth of the Mustard Hill coral (Porites astreoides) from contrasting thermal environments after adaptation in a “common thermal garden”</dc:title>
  <dc:creator>Nyack Public Schools User</dc:creator>
  <cp:lastModifiedBy>Nyack Public Schools User</cp:lastModifiedBy>
  <cp:revision>119</cp:revision>
  <dcterms:created xsi:type="dcterms:W3CDTF">2015-11-19T16:32:41Z</dcterms:created>
  <dcterms:modified xsi:type="dcterms:W3CDTF">2016-06-09T21:55:36Z</dcterms:modified>
</cp:coreProperties>
</file>