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43891200" cy="32918400"/>
  <p:notesSz cx="32099250" cy="40925750"/>
  <p:defaultTextStyle>
    <a:defPPr>
      <a:defRPr lang="en-US"/>
    </a:defPPr>
    <a:lvl1pPr algn="l" rtl="0" fontAlgn="base">
      <a:spcBef>
        <a:spcPct val="0"/>
      </a:spcBef>
      <a:spcAft>
        <a:spcPct val="0"/>
      </a:spcAft>
      <a:defRPr sz="8500" kern="1200">
        <a:solidFill>
          <a:schemeClr val="tx1"/>
        </a:solidFill>
        <a:latin typeface="Arial" charset="0"/>
        <a:ea typeface="+mn-ea"/>
        <a:cs typeface="+mn-cs"/>
      </a:defRPr>
    </a:lvl1pPr>
    <a:lvl2pPr marL="457200" algn="l" rtl="0" fontAlgn="base">
      <a:spcBef>
        <a:spcPct val="0"/>
      </a:spcBef>
      <a:spcAft>
        <a:spcPct val="0"/>
      </a:spcAft>
      <a:defRPr sz="8500" kern="1200">
        <a:solidFill>
          <a:schemeClr val="tx1"/>
        </a:solidFill>
        <a:latin typeface="Arial" charset="0"/>
        <a:ea typeface="+mn-ea"/>
        <a:cs typeface="+mn-cs"/>
      </a:defRPr>
    </a:lvl2pPr>
    <a:lvl3pPr marL="914400" algn="l" rtl="0" fontAlgn="base">
      <a:spcBef>
        <a:spcPct val="0"/>
      </a:spcBef>
      <a:spcAft>
        <a:spcPct val="0"/>
      </a:spcAft>
      <a:defRPr sz="8500" kern="1200">
        <a:solidFill>
          <a:schemeClr val="tx1"/>
        </a:solidFill>
        <a:latin typeface="Arial" charset="0"/>
        <a:ea typeface="+mn-ea"/>
        <a:cs typeface="+mn-cs"/>
      </a:defRPr>
    </a:lvl3pPr>
    <a:lvl4pPr marL="1371600" algn="l" rtl="0" fontAlgn="base">
      <a:spcBef>
        <a:spcPct val="0"/>
      </a:spcBef>
      <a:spcAft>
        <a:spcPct val="0"/>
      </a:spcAft>
      <a:defRPr sz="8500" kern="1200">
        <a:solidFill>
          <a:schemeClr val="tx1"/>
        </a:solidFill>
        <a:latin typeface="Arial" charset="0"/>
        <a:ea typeface="+mn-ea"/>
        <a:cs typeface="+mn-cs"/>
      </a:defRPr>
    </a:lvl4pPr>
    <a:lvl5pPr marL="1828800" algn="l" rtl="0" fontAlgn="base">
      <a:spcBef>
        <a:spcPct val="0"/>
      </a:spcBef>
      <a:spcAft>
        <a:spcPct val="0"/>
      </a:spcAft>
      <a:defRPr sz="8500" kern="1200">
        <a:solidFill>
          <a:schemeClr val="tx1"/>
        </a:solidFill>
        <a:latin typeface="Arial" charset="0"/>
        <a:ea typeface="+mn-ea"/>
        <a:cs typeface="+mn-cs"/>
      </a:defRPr>
    </a:lvl5pPr>
    <a:lvl6pPr marL="2286000" algn="l" defTabSz="914400" rtl="0" eaLnBrk="1" latinLnBrk="0" hangingPunct="1">
      <a:defRPr sz="8500" kern="1200">
        <a:solidFill>
          <a:schemeClr val="tx1"/>
        </a:solidFill>
        <a:latin typeface="Arial" charset="0"/>
        <a:ea typeface="+mn-ea"/>
        <a:cs typeface="+mn-cs"/>
      </a:defRPr>
    </a:lvl6pPr>
    <a:lvl7pPr marL="2743200" algn="l" defTabSz="914400" rtl="0" eaLnBrk="1" latinLnBrk="0" hangingPunct="1">
      <a:defRPr sz="8500" kern="1200">
        <a:solidFill>
          <a:schemeClr val="tx1"/>
        </a:solidFill>
        <a:latin typeface="Arial" charset="0"/>
        <a:ea typeface="+mn-ea"/>
        <a:cs typeface="+mn-cs"/>
      </a:defRPr>
    </a:lvl7pPr>
    <a:lvl8pPr marL="3200400" algn="l" defTabSz="914400" rtl="0" eaLnBrk="1" latinLnBrk="0" hangingPunct="1">
      <a:defRPr sz="8500" kern="1200">
        <a:solidFill>
          <a:schemeClr val="tx1"/>
        </a:solidFill>
        <a:latin typeface="Arial" charset="0"/>
        <a:ea typeface="+mn-ea"/>
        <a:cs typeface="+mn-cs"/>
      </a:defRPr>
    </a:lvl8pPr>
    <a:lvl9pPr marL="3657600" algn="l" defTabSz="914400" rtl="0" eaLnBrk="1" latinLnBrk="0" hangingPunct="1">
      <a:defRPr sz="85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300F00"/>
    <a:srgbClr val="4891CE"/>
    <a:srgbClr val="000066"/>
    <a:srgbClr val="4B372B"/>
    <a:srgbClr val="CC0000"/>
    <a:srgbClr val="FFFF00"/>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02" autoAdjust="0"/>
    <p:restoredTop sz="99647" autoAdjust="0"/>
  </p:normalViewPr>
  <p:slideViewPr>
    <p:cSldViewPr>
      <p:cViewPr>
        <p:scale>
          <a:sx n="28" d="100"/>
          <a:sy n="28" d="100"/>
        </p:scale>
        <p:origin x="2562" y="-78"/>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3909675" cy="20462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18181638" y="0"/>
            <a:ext cx="13909675" cy="2046288"/>
          </a:xfrm>
          <a:prstGeom prst="rect">
            <a:avLst/>
          </a:prstGeom>
        </p:spPr>
        <p:txBody>
          <a:bodyPr vert="horz" lIns="91440" tIns="45720" rIns="91440" bIns="45720" rtlCol="0"/>
          <a:lstStyle>
            <a:lvl1pPr algn="r">
              <a:defRPr sz="1200"/>
            </a:lvl1pPr>
          </a:lstStyle>
          <a:p>
            <a:fld id="{68D067BC-C81C-4E1E-B3CA-29BFE4E0A9EA}" type="datetimeFigureOut">
              <a:rPr lang="en-US" smtClean="0"/>
              <a:pPr/>
              <a:t>2/27/2015</a:t>
            </a:fld>
            <a:endParaRPr lang="en-US" dirty="0"/>
          </a:p>
        </p:txBody>
      </p:sp>
      <p:sp>
        <p:nvSpPr>
          <p:cNvPr id="4" name="Slide Image Placeholder 3"/>
          <p:cNvSpPr>
            <a:spLocks noGrp="1" noRot="1" noChangeAspect="1"/>
          </p:cNvSpPr>
          <p:nvPr>
            <p:ph type="sldImg" idx="2"/>
          </p:nvPr>
        </p:nvSpPr>
        <p:spPr>
          <a:xfrm>
            <a:off x="5819775" y="3070225"/>
            <a:ext cx="20459700" cy="153463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209925" y="19440525"/>
            <a:ext cx="25679400" cy="184165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38873113"/>
            <a:ext cx="13909675" cy="20462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18181638" y="38873113"/>
            <a:ext cx="13909675" cy="2046287"/>
          </a:xfrm>
          <a:prstGeom prst="rect">
            <a:avLst/>
          </a:prstGeom>
        </p:spPr>
        <p:txBody>
          <a:bodyPr vert="horz" lIns="91440" tIns="45720" rIns="91440" bIns="45720" rtlCol="0" anchor="b"/>
          <a:lstStyle>
            <a:lvl1pPr algn="r">
              <a:defRPr sz="1200"/>
            </a:lvl1pPr>
          </a:lstStyle>
          <a:p>
            <a:fld id="{8C4DFFA5-5496-4646-B35C-B31ADE825782}" type="slidenum">
              <a:rPr lang="en-US" smtClean="0"/>
              <a:pPr/>
              <a:t>‹#›</a:t>
            </a:fld>
            <a:endParaRPr lang="en-US" dirty="0"/>
          </a:p>
        </p:txBody>
      </p:sp>
    </p:spTree>
    <p:extLst>
      <p:ext uri="{BB962C8B-B14F-4D97-AF65-F5344CB8AC3E}">
        <p14:creationId xmlns="" xmlns:p14="http://schemas.microsoft.com/office/powerpoint/2010/main" val="3479840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08683" y="10226675"/>
            <a:ext cx="38635093"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817363" y="18653125"/>
            <a:ext cx="31817733"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92C3E9D4-38D3-463A-B1DD-934C4F56FB2E}"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E7EAE556-9DFB-4C6F-8B4B-BCD0B49F2F8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953963" y="1317625"/>
            <a:ext cx="10226039"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72456" y="1317625"/>
            <a:ext cx="30518947"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993EC44-615D-4CAD-85FC-8BCD02A9B3BB}"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CC32BB6F-3074-49D4-9BD6-3AEEE91F7611}"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89869" y="21153443"/>
            <a:ext cx="38635093"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589869" y="13952538"/>
            <a:ext cx="38635093"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2BEA4AA5-C43F-44B6-862C-C7E58FEBB1EC}"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72456" y="7680325"/>
            <a:ext cx="20372494"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807507" y="7680325"/>
            <a:ext cx="20372493"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F17FEF62-AB29-43A6-A80F-1E7558BCF2B6}"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72456" y="7369180"/>
            <a:ext cx="2008293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72456" y="10439405"/>
            <a:ext cx="2008293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088603" y="7369180"/>
            <a:ext cx="20091399"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3088603" y="10439405"/>
            <a:ext cx="20091399"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EC7301D1-A467-4B5C-82B7-4CE71AF8380F}"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4882DA25-6704-493E-9E44-F0FB3F8FCDA2}"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CAE30A9C-D474-4ECA-B2D3-4522CBACAC6E}"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72456" y="1311275"/>
            <a:ext cx="14953827"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769843" y="1311275"/>
            <a:ext cx="2541016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72456" y="6888163"/>
            <a:ext cx="14953827"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FC384F3F-A5B0-4969-8690-F2A3F3BB85B7}"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08630" y="23042568"/>
            <a:ext cx="27271133"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908630" y="2941643"/>
            <a:ext cx="27271133"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908630" y="25763543"/>
            <a:ext cx="27271133"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049F566B-1F28-4C45-9501-023C4EA92E53}"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4560" y="1317625"/>
            <a:ext cx="39502080" cy="5486400"/>
          </a:xfrm>
          <a:prstGeom prst="rect">
            <a:avLst/>
          </a:prstGeom>
          <a:noFill/>
          <a:ln w="9525">
            <a:noFill/>
            <a:miter lim="800000"/>
            <a:headEnd/>
            <a:tailEnd/>
          </a:ln>
        </p:spPr>
        <p:txBody>
          <a:bodyPr vert="horz" wrap="square" lIns="431597" tIns="215798" rIns="431597" bIns="21579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94560" y="7680325"/>
            <a:ext cx="39502080" cy="21724938"/>
          </a:xfrm>
          <a:prstGeom prst="rect">
            <a:avLst/>
          </a:prstGeom>
          <a:noFill/>
          <a:ln w="9525">
            <a:noFill/>
            <a:miter lim="800000"/>
            <a:headEnd/>
            <a:tailEnd/>
          </a:ln>
        </p:spPr>
        <p:txBody>
          <a:bodyPr vert="horz" wrap="square" lIns="431597" tIns="215798" rIns="431597" bIns="2157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4560" y="29976763"/>
            <a:ext cx="10241280" cy="2286000"/>
          </a:xfrm>
          <a:prstGeom prst="rect">
            <a:avLst/>
          </a:prstGeom>
          <a:noFill/>
          <a:ln w="9525">
            <a:noFill/>
            <a:miter lim="800000"/>
            <a:headEnd/>
            <a:tailEnd/>
          </a:ln>
          <a:effectLst/>
        </p:spPr>
        <p:txBody>
          <a:bodyPr vert="horz" wrap="square" lIns="431597" tIns="215798" rIns="431597" bIns="215798" numCol="1" anchor="t" anchorCtr="0" compatLnSpc="1">
            <a:prstTxWarp prst="textNoShape">
              <a:avLst/>
            </a:prstTxWarp>
          </a:bodyPr>
          <a:lstStyle>
            <a:lvl1pPr>
              <a:defRPr sz="6600"/>
            </a:lvl1pPr>
          </a:lstStyle>
          <a:p>
            <a:endParaRPr lang="en-US" dirty="0"/>
          </a:p>
        </p:txBody>
      </p:sp>
      <p:sp>
        <p:nvSpPr>
          <p:cNvPr id="1029" name="Rectangle 5"/>
          <p:cNvSpPr>
            <a:spLocks noGrp="1" noChangeArrowheads="1"/>
          </p:cNvSpPr>
          <p:nvPr>
            <p:ph type="ftr" sz="quarter" idx="3"/>
          </p:nvPr>
        </p:nvSpPr>
        <p:spPr bwMode="auto">
          <a:xfrm>
            <a:off x="14996160" y="29976763"/>
            <a:ext cx="13898880" cy="2286000"/>
          </a:xfrm>
          <a:prstGeom prst="rect">
            <a:avLst/>
          </a:prstGeom>
          <a:noFill/>
          <a:ln w="9525">
            <a:noFill/>
            <a:miter lim="800000"/>
            <a:headEnd/>
            <a:tailEnd/>
          </a:ln>
          <a:effectLst/>
        </p:spPr>
        <p:txBody>
          <a:bodyPr vert="horz" wrap="square" lIns="431597" tIns="215798" rIns="431597" bIns="215798" numCol="1" anchor="t" anchorCtr="0" compatLnSpc="1">
            <a:prstTxWarp prst="textNoShape">
              <a:avLst/>
            </a:prstTxWarp>
          </a:bodyPr>
          <a:lstStyle>
            <a:lvl1pPr algn="ctr">
              <a:defRPr sz="6600"/>
            </a:lvl1pPr>
          </a:lstStyle>
          <a:p>
            <a:endParaRPr lang="en-US" dirty="0"/>
          </a:p>
        </p:txBody>
      </p:sp>
      <p:sp>
        <p:nvSpPr>
          <p:cNvPr id="1030" name="Rectangle 6"/>
          <p:cNvSpPr>
            <a:spLocks noGrp="1" noChangeArrowheads="1"/>
          </p:cNvSpPr>
          <p:nvPr>
            <p:ph type="sldNum" sz="quarter" idx="4"/>
          </p:nvPr>
        </p:nvSpPr>
        <p:spPr bwMode="auto">
          <a:xfrm>
            <a:off x="31455360" y="29976763"/>
            <a:ext cx="10241280" cy="2286000"/>
          </a:xfrm>
          <a:prstGeom prst="rect">
            <a:avLst/>
          </a:prstGeom>
          <a:noFill/>
          <a:ln w="9525">
            <a:noFill/>
            <a:miter lim="800000"/>
            <a:headEnd/>
            <a:tailEnd/>
          </a:ln>
          <a:effectLst/>
        </p:spPr>
        <p:txBody>
          <a:bodyPr vert="horz" wrap="square" lIns="431597" tIns="215798" rIns="431597" bIns="215798" numCol="1" anchor="t" anchorCtr="0" compatLnSpc="1">
            <a:prstTxWarp prst="textNoShape">
              <a:avLst/>
            </a:prstTxWarp>
          </a:bodyPr>
          <a:lstStyle>
            <a:lvl1pPr algn="r">
              <a:defRPr sz="6600"/>
            </a:lvl1pPr>
          </a:lstStyle>
          <a:p>
            <a:fld id="{DE257C10-63D0-458E-B339-44805796850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16413" rtl="0" eaLnBrk="0" fontAlgn="base" hangingPunct="0">
        <a:spcBef>
          <a:spcPct val="0"/>
        </a:spcBef>
        <a:spcAft>
          <a:spcPct val="0"/>
        </a:spcAft>
        <a:defRPr sz="20800">
          <a:solidFill>
            <a:schemeClr val="tx2"/>
          </a:solidFill>
          <a:latin typeface="+mj-lt"/>
          <a:ea typeface="+mj-ea"/>
          <a:cs typeface="+mj-cs"/>
        </a:defRPr>
      </a:lvl1pPr>
      <a:lvl2pPr algn="ctr" defTabSz="4316413" rtl="0" eaLnBrk="0" fontAlgn="base" hangingPunct="0">
        <a:spcBef>
          <a:spcPct val="0"/>
        </a:spcBef>
        <a:spcAft>
          <a:spcPct val="0"/>
        </a:spcAft>
        <a:defRPr sz="20800">
          <a:solidFill>
            <a:schemeClr val="tx2"/>
          </a:solidFill>
          <a:latin typeface="Arial" charset="0"/>
        </a:defRPr>
      </a:lvl2pPr>
      <a:lvl3pPr algn="ctr" defTabSz="4316413" rtl="0" eaLnBrk="0" fontAlgn="base" hangingPunct="0">
        <a:spcBef>
          <a:spcPct val="0"/>
        </a:spcBef>
        <a:spcAft>
          <a:spcPct val="0"/>
        </a:spcAft>
        <a:defRPr sz="20800">
          <a:solidFill>
            <a:schemeClr val="tx2"/>
          </a:solidFill>
          <a:latin typeface="Arial" charset="0"/>
        </a:defRPr>
      </a:lvl3pPr>
      <a:lvl4pPr algn="ctr" defTabSz="4316413" rtl="0" eaLnBrk="0" fontAlgn="base" hangingPunct="0">
        <a:spcBef>
          <a:spcPct val="0"/>
        </a:spcBef>
        <a:spcAft>
          <a:spcPct val="0"/>
        </a:spcAft>
        <a:defRPr sz="20800">
          <a:solidFill>
            <a:schemeClr val="tx2"/>
          </a:solidFill>
          <a:latin typeface="Arial" charset="0"/>
        </a:defRPr>
      </a:lvl4pPr>
      <a:lvl5pPr algn="ctr" defTabSz="4316413" rtl="0" eaLnBrk="0" fontAlgn="base" hangingPunct="0">
        <a:spcBef>
          <a:spcPct val="0"/>
        </a:spcBef>
        <a:spcAft>
          <a:spcPct val="0"/>
        </a:spcAft>
        <a:defRPr sz="20800">
          <a:solidFill>
            <a:schemeClr val="tx2"/>
          </a:solidFill>
          <a:latin typeface="Arial" charset="0"/>
        </a:defRPr>
      </a:lvl5pPr>
      <a:lvl6pPr marL="457200" algn="ctr" defTabSz="4316413" rtl="0" fontAlgn="base">
        <a:spcBef>
          <a:spcPct val="0"/>
        </a:spcBef>
        <a:spcAft>
          <a:spcPct val="0"/>
        </a:spcAft>
        <a:defRPr sz="20800">
          <a:solidFill>
            <a:schemeClr val="tx2"/>
          </a:solidFill>
          <a:latin typeface="Arial" charset="0"/>
        </a:defRPr>
      </a:lvl6pPr>
      <a:lvl7pPr marL="914400" algn="ctr" defTabSz="4316413" rtl="0" fontAlgn="base">
        <a:spcBef>
          <a:spcPct val="0"/>
        </a:spcBef>
        <a:spcAft>
          <a:spcPct val="0"/>
        </a:spcAft>
        <a:defRPr sz="20800">
          <a:solidFill>
            <a:schemeClr val="tx2"/>
          </a:solidFill>
          <a:latin typeface="Arial" charset="0"/>
        </a:defRPr>
      </a:lvl7pPr>
      <a:lvl8pPr marL="1371600" algn="ctr" defTabSz="4316413" rtl="0" fontAlgn="base">
        <a:spcBef>
          <a:spcPct val="0"/>
        </a:spcBef>
        <a:spcAft>
          <a:spcPct val="0"/>
        </a:spcAft>
        <a:defRPr sz="20800">
          <a:solidFill>
            <a:schemeClr val="tx2"/>
          </a:solidFill>
          <a:latin typeface="Arial" charset="0"/>
        </a:defRPr>
      </a:lvl8pPr>
      <a:lvl9pPr marL="1828800" algn="ctr" defTabSz="4316413" rtl="0" fontAlgn="base">
        <a:spcBef>
          <a:spcPct val="0"/>
        </a:spcBef>
        <a:spcAft>
          <a:spcPct val="0"/>
        </a:spcAft>
        <a:defRPr sz="20800">
          <a:solidFill>
            <a:schemeClr val="tx2"/>
          </a:solidFill>
          <a:latin typeface="Arial" charset="0"/>
        </a:defRPr>
      </a:lvl9pPr>
    </p:titleStyle>
    <p:bodyStyle>
      <a:lvl1pPr marL="1619250" indent="-1619250" algn="l" defTabSz="4316413" rtl="0" eaLnBrk="0" fontAlgn="base" hangingPunct="0">
        <a:spcBef>
          <a:spcPct val="20000"/>
        </a:spcBef>
        <a:spcAft>
          <a:spcPct val="0"/>
        </a:spcAft>
        <a:buChar char="•"/>
        <a:defRPr sz="15100">
          <a:solidFill>
            <a:schemeClr val="tx1"/>
          </a:solidFill>
          <a:latin typeface="+mn-lt"/>
          <a:ea typeface="+mn-ea"/>
          <a:cs typeface="+mn-cs"/>
        </a:defRPr>
      </a:lvl1pPr>
      <a:lvl2pPr marL="3506788" indent="-1349375" algn="l" defTabSz="4316413" rtl="0" eaLnBrk="0" fontAlgn="base" hangingPunct="0">
        <a:spcBef>
          <a:spcPct val="20000"/>
        </a:spcBef>
        <a:spcAft>
          <a:spcPct val="0"/>
        </a:spcAft>
        <a:buChar char="–"/>
        <a:defRPr sz="13200">
          <a:solidFill>
            <a:schemeClr val="tx1"/>
          </a:solidFill>
          <a:latin typeface="+mn-lt"/>
        </a:defRPr>
      </a:lvl2pPr>
      <a:lvl3pPr marL="5394325" indent="-1077913" algn="l" defTabSz="4316413" rtl="0" eaLnBrk="0" fontAlgn="base" hangingPunct="0">
        <a:spcBef>
          <a:spcPct val="20000"/>
        </a:spcBef>
        <a:spcAft>
          <a:spcPct val="0"/>
        </a:spcAft>
        <a:buChar char="•"/>
        <a:defRPr sz="11300">
          <a:solidFill>
            <a:schemeClr val="tx1"/>
          </a:solidFill>
          <a:latin typeface="+mn-lt"/>
        </a:defRPr>
      </a:lvl3pPr>
      <a:lvl4pPr marL="7553325" indent="-1079500" algn="l" defTabSz="4316413" rtl="0" eaLnBrk="0" fontAlgn="base" hangingPunct="0">
        <a:spcBef>
          <a:spcPct val="20000"/>
        </a:spcBef>
        <a:spcAft>
          <a:spcPct val="0"/>
        </a:spcAft>
        <a:buChar char="–"/>
        <a:defRPr sz="9400">
          <a:solidFill>
            <a:schemeClr val="tx1"/>
          </a:solidFill>
          <a:latin typeface="+mn-lt"/>
        </a:defRPr>
      </a:lvl4pPr>
      <a:lvl5pPr marL="9710738" indent="-1079500" algn="l" defTabSz="4316413" rtl="0" eaLnBrk="0" fontAlgn="base" hangingPunct="0">
        <a:spcBef>
          <a:spcPct val="20000"/>
        </a:spcBef>
        <a:spcAft>
          <a:spcPct val="0"/>
        </a:spcAft>
        <a:buChar char="»"/>
        <a:defRPr sz="9400">
          <a:solidFill>
            <a:schemeClr val="tx1"/>
          </a:solidFill>
          <a:latin typeface="+mn-lt"/>
        </a:defRPr>
      </a:lvl5pPr>
      <a:lvl6pPr marL="10167938" indent="-1079500" algn="l" defTabSz="4316413" rtl="0" fontAlgn="base">
        <a:spcBef>
          <a:spcPct val="20000"/>
        </a:spcBef>
        <a:spcAft>
          <a:spcPct val="0"/>
        </a:spcAft>
        <a:buChar char="»"/>
        <a:defRPr sz="9400">
          <a:solidFill>
            <a:schemeClr val="tx1"/>
          </a:solidFill>
          <a:latin typeface="+mn-lt"/>
        </a:defRPr>
      </a:lvl6pPr>
      <a:lvl7pPr marL="10625138" indent="-1079500" algn="l" defTabSz="4316413" rtl="0" fontAlgn="base">
        <a:spcBef>
          <a:spcPct val="20000"/>
        </a:spcBef>
        <a:spcAft>
          <a:spcPct val="0"/>
        </a:spcAft>
        <a:buChar char="»"/>
        <a:defRPr sz="9400">
          <a:solidFill>
            <a:schemeClr val="tx1"/>
          </a:solidFill>
          <a:latin typeface="+mn-lt"/>
        </a:defRPr>
      </a:lvl7pPr>
      <a:lvl8pPr marL="11082338" indent="-1079500" algn="l" defTabSz="4316413" rtl="0" fontAlgn="base">
        <a:spcBef>
          <a:spcPct val="20000"/>
        </a:spcBef>
        <a:spcAft>
          <a:spcPct val="0"/>
        </a:spcAft>
        <a:buChar char="»"/>
        <a:defRPr sz="9400">
          <a:solidFill>
            <a:schemeClr val="tx1"/>
          </a:solidFill>
          <a:latin typeface="+mn-lt"/>
        </a:defRPr>
      </a:lvl8pPr>
      <a:lvl9pPr marL="11539538" indent="-1079500" algn="l" defTabSz="4316413" rtl="0" fontAlgn="base">
        <a:spcBef>
          <a:spcPct val="20000"/>
        </a:spcBef>
        <a:spcAft>
          <a:spcPct val="0"/>
        </a:spcAft>
        <a:buChar char="»"/>
        <a:defRPr sz="9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753"/>
          <p:cNvSpPr>
            <a:spLocks noChangeArrowheads="1"/>
          </p:cNvSpPr>
          <p:nvPr/>
        </p:nvSpPr>
        <p:spPr bwMode="auto">
          <a:xfrm>
            <a:off x="33080963" y="29108405"/>
            <a:ext cx="9966960" cy="841375"/>
          </a:xfrm>
          <a:prstGeom prst="rect">
            <a:avLst/>
          </a:prstGeom>
          <a:solidFill>
            <a:srgbClr val="4891CE"/>
          </a:solidFill>
          <a:ln w="44450">
            <a:solidFill>
              <a:srgbClr val="300F00"/>
            </a:solidFill>
            <a:miter lim="800000"/>
            <a:headEnd/>
            <a:tailEnd/>
          </a:ln>
        </p:spPr>
        <p:txBody>
          <a:bodyPr wrap="none" anchor="ctr"/>
          <a:lstStyle/>
          <a:p>
            <a:endParaRPr lang="en-US" dirty="0"/>
          </a:p>
        </p:txBody>
      </p:sp>
      <p:sp>
        <p:nvSpPr>
          <p:cNvPr id="2052" name="Rectangle 753"/>
          <p:cNvSpPr>
            <a:spLocks noChangeArrowheads="1"/>
          </p:cNvSpPr>
          <p:nvPr/>
        </p:nvSpPr>
        <p:spPr bwMode="auto">
          <a:xfrm>
            <a:off x="11201400" y="11506200"/>
            <a:ext cx="20994100" cy="838200"/>
          </a:xfrm>
          <a:prstGeom prst="rect">
            <a:avLst/>
          </a:prstGeom>
          <a:solidFill>
            <a:srgbClr val="4891CE"/>
          </a:solidFill>
          <a:ln w="44450">
            <a:solidFill>
              <a:srgbClr val="300F00"/>
            </a:solidFill>
            <a:miter lim="800000"/>
            <a:headEnd/>
            <a:tailEnd/>
          </a:ln>
        </p:spPr>
        <p:txBody>
          <a:bodyPr wrap="none" anchor="ctr"/>
          <a:lstStyle/>
          <a:p>
            <a:endParaRPr lang="en-US" dirty="0"/>
          </a:p>
        </p:txBody>
      </p:sp>
      <p:sp>
        <p:nvSpPr>
          <p:cNvPr id="2054" name="Rectangle 887"/>
          <p:cNvSpPr>
            <a:spLocks noChangeArrowheads="1"/>
          </p:cNvSpPr>
          <p:nvPr/>
        </p:nvSpPr>
        <p:spPr bwMode="auto">
          <a:xfrm>
            <a:off x="911016" y="609600"/>
            <a:ext cx="41991280" cy="2743200"/>
          </a:xfrm>
          <a:prstGeom prst="rect">
            <a:avLst/>
          </a:prstGeom>
          <a:solidFill>
            <a:srgbClr val="4891CE"/>
          </a:solidFill>
          <a:ln w="88900">
            <a:solidFill>
              <a:srgbClr val="300F00"/>
            </a:solidFill>
            <a:miter lim="800000"/>
            <a:headEnd/>
            <a:tailEnd/>
          </a:ln>
        </p:spPr>
        <p:txBody>
          <a:bodyPr wrap="none" anchor="ctr"/>
          <a:lstStyle/>
          <a:p>
            <a:endParaRPr lang="en-US" dirty="0"/>
          </a:p>
        </p:txBody>
      </p:sp>
      <p:sp>
        <p:nvSpPr>
          <p:cNvPr id="2058" name="Text Box 150"/>
          <p:cNvSpPr txBox="1">
            <a:spLocks noChangeArrowheads="1"/>
          </p:cNvSpPr>
          <p:nvPr/>
        </p:nvSpPr>
        <p:spPr bwMode="auto">
          <a:xfrm>
            <a:off x="33080960" y="28956000"/>
            <a:ext cx="5488094" cy="1109736"/>
          </a:xfrm>
          <a:prstGeom prst="rect">
            <a:avLst/>
          </a:prstGeom>
          <a:noFill/>
          <a:ln w="9525">
            <a:noFill/>
            <a:miter lim="800000"/>
            <a:headEnd/>
            <a:tailEnd/>
          </a:ln>
        </p:spPr>
        <p:txBody>
          <a:bodyPr lIns="428444" tIns="214222" rIns="428444" bIns="214222">
            <a:spAutoFit/>
          </a:bodyPr>
          <a:lstStyle/>
          <a:p>
            <a:pPr defTabSz="4284663">
              <a:spcBef>
                <a:spcPct val="50000"/>
              </a:spcBef>
            </a:pPr>
            <a:r>
              <a:rPr lang="en-US" sz="4400" b="1" i="1" dirty="0">
                <a:solidFill>
                  <a:srgbClr val="300F00"/>
                </a:solidFill>
                <a:cs typeface="Arial" charset="0"/>
              </a:rPr>
              <a:t>References</a:t>
            </a:r>
          </a:p>
        </p:txBody>
      </p:sp>
      <p:sp>
        <p:nvSpPr>
          <p:cNvPr id="2060" name="Rectangle 635"/>
          <p:cNvSpPr>
            <a:spLocks noChangeArrowheads="1"/>
          </p:cNvSpPr>
          <p:nvPr/>
        </p:nvSpPr>
        <p:spPr bwMode="auto">
          <a:xfrm>
            <a:off x="4" y="13809564"/>
            <a:ext cx="184731" cy="1400383"/>
          </a:xfrm>
          <a:prstGeom prst="rect">
            <a:avLst/>
          </a:prstGeom>
          <a:noFill/>
          <a:ln w="9525">
            <a:noFill/>
            <a:miter lim="800000"/>
            <a:headEnd/>
            <a:tailEnd/>
          </a:ln>
        </p:spPr>
        <p:txBody>
          <a:bodyPr wrap="none" anchor="ctr">
            <a:spAutoFit/>
          </a:bodyPr>
          <a:lstStyle/>
          <a:p>
            <a:endParaRPr lang="en-US" dirty="0"/>
          </a:p>
        </p:txBody>
      </p:sp>
      <p:sp>
        <p:nvSpPr>
          <p:cNvPr id="2062" name="Rectangle 753"/>
          <p:cNvSpPr>
            <a:spLocks noChangeArrowheads="1"/>
          </p:cNvSpPr>
          <p:nvPr/>
        </p:nvSpPr>
        <p:spPr bwMode="auto">
          <a:xfrm>
            <a:off x="812803" y="4648205"/>
            <a:ext cx="9966960" cy="841375"/>
          </a:xfrm>
          <a:prstGeom prst="rect">
            <a:avLst/>
          </a:prstGeom>
          <a:solidFill>
            <a:srgbClr val="4891CE"/>
          </a:solidFill>
          <a:ln w="44450">
            <a:solidFill>
              <a:srgbClr val="300F00"/>
            </a:solidFill>
            <a:miter lim="800000"/>
            <a:headEnd/>
            <a:tailEnd/>
          </a:ln>
        </p:spPr>
        <p:txBody>
          <a:bodyPr wrap="none" anchor="ctr"/>
          <a:lstStyle/>
          <a:p>
            <a:endParaRPr lang="en-US" dirty="0"/>
          </a:p>
        </p:txBody>
      </p:sp>
      <p:sp>
        <p:nvSpPr>
          <p:cNvPr id="2063" name="Text Box 754"/>
          <p:cNvSpPr txBox="1">
            <a:spLocks noChangeArrowheads="1"/>
          </p:cNvSpPr>
          <p:nvPr/>
        </p:nvSpPr>
        <p:spPr bwMode="auto">
          <a:xfrm>
            <a:off x="812803" y="4495800"/>
            <a:ext cx="5484707" cy="1109736"/>
          </a:xfrm>
          <a:prstGeom prst="rect">
            <a:avLst/>
          </a:prstGeom>
          <a:noFill/>
          <a:ln w="9525">
            <a:noFill/>
            <a:miter lim="800000"/>
            <a:headEnd/>
            <a:tailEnd/>
          </a:ln>
        </p:spPr>
        <p:txBody>
          <a:bodyPr lIns="428444" tIns="214222" rIns="428444" bIns="214222">
            <a:spAutoFit/>
          </a:bodyPr>
          <a:lstStyle/>
          <a:p>
            <a:pPr defTabSz="4284663">
              <a:spcBef>
                <a:spcPct val="50000"/>
              </a:spcBef>
            </a:pPr>
            <a:r>
              <a:rPr lang="en-US" altLang="ja-JP" sz="4400" b="1" i="1" dirty="0" smtClean="0">
                <a:solidFill>
                  <a:srgbClr val="300F00"/>
                </a:solidFill>
                <a:ea typeface="MS PGothic" pitchFamily="34" charset="-128"/>
                <a:cs typeface="Arial" charset="0"/>
              </a:rPr>
              <a:t>Introduction</a:t>
            </a:r>
            <a:endParaRPr lang="en-US" altLang="ja-JP" sz="4400" b="1" i="1" dirty="0">
              <a:solidFill>
                <a:srgbClr val="300F00"/>
              </a:solidFill>
              <a:ea typeface="MS PGothic" pitchFamily="34" charset="-128"/>
              <a:cs typeface="Arial" charset="0"/>
            </a:endParaRPr>
          </a:p>
        </p:txBody>
      </p:sp>
      <p:sp>
        <p:nvSpPr>
          <p:cNvPr id="2064" name="Text Box 890"/>
          <p:cNvSpPr txBox="1">
            <a:spLocks noChangeArrowheads="1"/>
          </p:cNvSpPr>
          <p:nvPr/>
        </p:nvSpPr>
        <p:spPr bwMode="auto">
          <a:xfrm>
            <a:off x="11201400" y="11353800"/>
            <a:ext cx="11042227" cy="1109736"/>
          </a:xfrm>
          <a:prstGeom prst="rect">
            <a:avLst/>
          </a:prstGeom>
          <a:noFill/>
          <a:ln w="9525">
            <a:noFill/>
            <a:miter lim="800000"/>
            <a:headEnd/>
            <a:tailEnd/>
          </a:ln>
        </p:spPr>
        <p:txBody>
          <a:bodyPr lIns="428444" tIns="214222" rIns="428444" bIns="214222">
            <a:spAutoFit/>
          </a:bodyPr>
          <a:lstStyle/>
          <a:p>
            <a:pPr defTabSz="4284663">
              <a:spcBef>
                <a:spcPct val="50000"/>
              </a:spcBef>
            </a:pPr>
            <a:r>
              <a:rPr lang="en-US" altLang="ja-JP" sz="4400" b="1" i="1" dirty="0">
                <a:solidFill>
                  <a:srgbClr val="300F00"/>
                </a:solidFill>
                <a:ea typeface="MS PGothic" pitchFamily="34" charset="-128"/>
                <a:cs typeface="Arial" charset="0"/>
              </a:rPr>
              <a:t>Results</a:t>
            </a:r>
          </a:p>
        </p:txBody>
      </p:sp>
      <p:sp>
        <p:nvSpPr>
          <p:cNvPr id="2068" name="Rectangle 975"/>
          <p:cNvSpPr>
            <a:spLocks noChangeArrowheads="1"/>
          </p:cNvSpPr>
          <p:nvPr/>
        </p:nvSpPr>
        <p:spPr bwMode="auto">
          <a:xfrm>
            <a:off x="975360" y="6019800"/>
            <a:ext cx="9591040" cy="12572984"/>
          </a:xfrm>
          <a:prstGeom prst="rect">
            <a:avLst/>
          </a:prstGeom>
          <a:noFill/>
          <a:ln w="9525">
            <a:noFill/>
            <a:miter lim="800000"/>
            <a:headEnd/>
            <a:tailEnd/>
          </a:ln>
        </p:spPr>
        <p:txBody>
          <a:bodyPr wrap="square" lIns="76508" tIns="38254" rIns="76508" bIns="38254">
            <a:spAutoFit/>
          </a:bodyPr>
          <a:lstStyle/>
          <a:p>
            <a:pPr algn="just"/>
            <a:r>
              <a:rPr lang="en-US" sz="2800" b="1" dirty="0" smtClean="0">
                <a:cs typeface="Arial" charset="0"/>
              </a:rPr>
              <a:t>Implantable medical devices</a:t>
            </a:r>
          </a:p>
          <a:p>
            <a:pPr marL="457200" indent="-457200" algn="just">
              <a:buFont typeface="Arial" pitchFamily="34" charset="0"/>
              <a:buChar char="•"/>
            </a:pPr>
            <a:r>
              <a:rPr lang="en-US" sz="2800" dirty="0" smtClean="0"/>
              <a:t>The medical field is heavily reliant on implantable medical devices that require electricity to run</a:t>
            </a:r>
          </a:p>
          <a:p>
            <a:pPr marL="457200" indent="-457200" algn="just">
              <a:buFont typeface="Arial" pitchFamily="34" charset="0"/>
              <a:buChar char="•"/>
            </a:pPr>
            <a:r>
              <a:rPr lang="en-US" sz="2800" dirty="0" smtClean="0"/>
              <a:t>600,000 pacemakers implanted worldwide each year</a:t>
            </a:r>
          </a:p>
          <a:p>
            <a:pPr marL="457200" indent="-457200" algn="just"/>
            <a:r>
              <a:rPr lang="en-US" sz="2800" dirty="0" smtClean="0"/>
              <a:t>	(Wood et al., 2002) </a:t>
            </a:r>
          </a:p>
          <a:p>
            <a:pPr marL="457200" indent="-457200" algn="just">
              <a:buFont typeface="Arial" pitchFamily="34" charset="0"/>
              <a:buChar char="•"/>
            </a:pPr>
            <a:r>
              <a:rPr lang="en-US" sz="2800" dirty="0" smtClean="0"/>
              <a:t>Powered by lithium iodide or lithium anode cells </a:t>
            </a:r>
          </a:p>
          <a:p>
            <a:pPr marL="457200" indent="-457200" algn="just">
              <a:buFont typeface="Arial" pitchFamily="34" charset="0"/>
              <a:buChar char="•"/>
            </a:pPr>
            <a:r>
              <a:rPr lang="en-US" sz="2800" dirty="0" smtClean="0">
                <a:cs typeface="Arial" charset="0"/>
              </a:rPr>
              <a:t>Must be surgically replaced every five years</a:t>
            </a:r>
          </a:p>
          <a:p>
            <a:pPr algn="just"/>
            <a:r>
              <a:rPr lang="en-US" sz="2800" b="1" dirty="0" smtClean="0">
                <a:cs typeface="Arial" charset="0"/>
              </a:rPr>
              <a:t>Biofuel cells</a:t>
            </a:r>
          </a:p>
          <a:p>
            <a:pPr marL="457200" indent="-457200" algn="just">
              <a:buFont typeface="Arial" pitchFamily="34" charset="0"/>
              <a:buChar char="•"/>
            </a:pPr>
            <a:r>
              <a:rPr lang="en-US" sz="2800" dirty="0" smtClean="0"/>
              <a:t>Biofuel cells could replace conventional batteries and allow implanted device to work independently without requiring outside sources to recharge it</a:t>
            </a:r>
          </a:p>
          <a:p>
            <a:pPr marL="457200" indent="-457200" algn="just">
              <a:buFont typeface="Arial" pitchFamily="34" charset="0"/>
              <a:buChar char="•"/>
            </a:pPr>
            <a:r>
              <a:rPr lang="en-US" sz="2800" dirty="0" smtClean="0"/>
              <a:t>Biofuel cells use enzymes as the catalyst of the cell. There are many advantages to using enzymes as catalysts rather than metals.  Enzymes can be made in abundance, and can more easily interact with other organic compounds than metals (Zebda et al., 2013)</a:t>
            </a:r>
          </a:p>
          <a:p>
            <a:pPr marL="457200" indent="-457200" algn="just"/>
            <a:endParaRPr lang="en-US" sz="2800" dirty="0"/>
          </a:p>
          <a:p>
            <a:pPr marL="457200" indent="-457200" algn="just">
              <a:buFont typeface="Arial" pitchFamily="34" charset="0"/>
              <a:buChar char="•"/>
            </a:pPr>
            <a:endParaRPr lang="en-US" sz="2800" dirty="0" smtClean="0"/>
          </a:p>
          <a:p>
            <a:pPr marL="457200" indent="-457200" algn="just">
              <a:buFont typeface="Arial" pitchFamily="34" charset="0"/>
              <a:buChar char="•"/>
            </a:pPr>
            <a:endParaRPr lang="en-US" sz="2800" dirty="0"/>
          </a:p>
          <a:p>
            <a:pPr marL="457200" indent="-457200" algn="just">
              <a:buFont typeface="Arial" pitchFamily="34" charset="0"/>
              <a:buChar char="•"/>
            </a:pPr>
            <a:endParaRPr lang="en-US" sz="2800" dirty="0" smtClean="0"/>
          </a:p>
          <a:p>
            <a:pPr marL="457200" indent="-457200" algn="just"/>
            <a:endParaRPr lang="en-US" sz="2800" dirty="0"/>
          </a:p>
          <a:p>
            <a:pPr marL="457200" indent="-457200" algn="just">
              <a:buFont typeface="Arial" pitchFamily="34" charset="0"/>
              <a:buChar char="•"/>
            </a:pPr>
            <a:endParaRPr lang="en-US" sz="2800" dirty="0" smtClean="0"/>
          </a:p>
          <a:p>
            <a:pPr marL="457200" indent="-457200" algn="just">
              <a:buFont typeface="Arial" pitchFamily="34" charset="0"/>
              <a:buChar char="•"/>
            </a:pPr>
            <a:endParaRPr lang="en-US" sz="2800" dirty="0" smtClean="0"/>
          </a:p>
          <a:p>
            <a:pPr marL="457200" indent="-457200" algn="just"/>
            <a:endParaRPr lang="en-US" sz="2800" dirty="0"/>
          </a:p>
          <a:p>
            <a:pPr marL="457200" indent="-457200" algn="just">
              <a:buFont typeface="Arial" panose="020B0604020202020204" pitchFamily="34" charset="0"/>
              <a:buChar char="•"/>
            </a:pPr>
            <a:endParaRPr lang="en-US" sz="2800" dirty="0" smtClean="0"/>
          </a:p>
          <a:p>
            <a:pPr algn="just"/>
            <a:endParaRPr lang="en-US" sz="2800" dirty="0"/>
          </a:p>
          <a:p>
            <a:pPr algn="just"/>
            <a:endParaRPr lang="en-US" sz="2800" dirty="0" smtClean="0"/>
          </a:p>
          <a:p>
            <a:pPr algn="just"/>
            <a:endParaRPr lang="en-US" sz="2800" dirty="0" smtClean="0"/>
          </a:p>
          <a:p>
            <a:pPr marL="457200" indent="-457200" algn="just">
              <a:buFont typeface="Arial" panose="020B0604020202020204" pitchFamily="34" charset="0"/>
              <a:buChar char="•"/>
            </a:pPr>
            <a:endParaRPr lang="en-US" sz="2800" dirty="0" smtClean="0"/>
          </a:p>
        </p:txBody>
      </p:sp>
      <p:sp>
        <p:nvSpPr>
          <p:cNvPr id="2092" name="Rectangle 989"/>
          <p:cNvSpPr>
            <a:spLocks noChangeArrowheads="1"/>
          </p:cNvSpPr>
          <p:nvPr/>
        </p:nvSpPr>
        <p:spPr bwMode="auto">
          <a:xfrm>
            <a:off x="32918400" y="13563600"/>
            <a:ext cx="9873827" cy="8587277"/>
          </a:xfrm>
          <a:prstGeom prst="rect">
            <a:avLst/>
          </a:prstGeom>
          <a:noFill/>
          <a:ln w="9525">
            <a:noFill/>
            <a:miter lim="800000"/>
            <a:headEnd/>
            <a:tailEnd/>
          </a:ln>
        </p:spPr>
        <p:txBody>
          <a:bodyPr wrap="square" lIns="76508" tIns="38254" rIns="76508" bIns="38254">
            <a:spAutoFit/>
          </a:bodyPr>
          <a:lstStyle/>
          <a:p>
            <a:pPr marL="457200" indent="-457200" algn="just">
              <a:spcAft>
                <a:spcPts val="1800"/>
              </a:spcAft>
              <a:buFont typeface="Arial" panose="020B0604020202020204" pitchFamily="34" charset="0"/>
              <a:buChar char="•"/>
            </a:pPr>
            <a:r>
              <a:rPr lang="en-US" sz="2800" dirty="0"/>
              <a:t>Knowing the concentrations secreted helps to evaluate what scaffold size and culture period should be used on the eventual fuel cell </a:t>
            </a:r>
            <a:r>
              <a:rPr lang="en-US" sz="2800" dirty="0" smtClean="0"/>
              <a:t>.</a:t>
            </a:r>
          </a:p>
          <a:p>
            <a:pPr marL="457200" indent="-457200" algn="just">
              <a:spcAft>
                <a:spcPts val="1800"/>
              </a:spcAft>
              <a:buFont typeface="Arial" panose="020B0604020202020204" pitchFamily="34" charset="0"/>
              <a:buChar char="•"/>
            </a:pPr>
            <a:r>
              <a:rPr lang="en-US" sz="2800" dirty="0" smtClean="0"/>
              <a:t>Over time, secretion increased steadily.</a:t>
            </a:r>
          </a:p>
          <a:p>
            <a:pPr marL="457200" indent="-457200" algn="just">
              <a:spcAft>
                <a:spcPts val="1800"/>
              </a:spcAft>
              <a:buFont typeface="Arial" panose="020B0604020202020204" pitchFamily="34" charset="0"/>
              <a:buChar char="•"/>
            </a:pPr>
            <a:r>
              <a:rPr lang="en-US" sz="2800" dirty="0" smtClean="0"/>
              <a:t>2x6mm scaffolds were the most unpredictable.</a:t>
            </a:r>
          </a:p>
          <a:p>
            <a:pPr marL="457200" indent="-457200" algn="just">
              <a:spcAft>
                <a:spcPts val="1800"/>
              </a:spcAft>
              <a:buFont typeface="Arial" panose="020B0604020202020204" pitchFamily="34" charset="0"/>
              <a:buChar char="•"/>
            </a:pPr>
            <a:r>
              <a:rPr lang="en-US" sz="2800" dirty="0"/>
              <a:t>M</a:t>
            </a:r>
            <a:r>
              <a:rPr lang="en-US" sz="2800" dirty="0" smtClean="0"/>
              <a:t>ost successful scaffolds for glucose and free fatty acid were scaffolds size 2x10mm or 2x12mm, around day 18 or 21.</a:t>
            </a:r>
          </a:p>
          <a:p>
            <a:pPr marL="457200" indent="-457200" algn="just">
              <a:spcAft>
                <a:spcPts val="1800"/>
              </a:spcAft>
              <a:buFont typeface="Arial" panose="020B0604020202020204" pitchFamily="34" charset="0"/>
              <a:buChar char="•"/>
            </a:pPr>
            <a:r>
              <a:rPr lang="en-US" sz="2800" dirty="0" smtClean="0"/>
              <a:t>The glycerol secretion was most successful in scaffolds size 2x6mm and 2x10mm.</a:t>
            </a:r>
            <a:endParaRPr lang="en-US" sz="2800" dirty="0" smtClean="0">
              <a:solidFill>
                <a:srgbClr val="000000"/>
              </a:solidFill>
            </a:endParaRPr>
          </a:p>
          <a:p>
            <a:pPr marL="457200" indent="-457200" algn="just">
              <a:spcAft>
                <a:spcPts val="1800"/>
              </a:spcAft>
              <a:buFont typeface="Arial" panose="020B0604020202020204" pitchFamily="34" charset="0"/>
              <a:buChar char="•"/>
            </a:pPr>
            <a:r>
              <a:rPr lang="en-US" sz="2800" dirty="0" smtClean="0">
                <a:solidFill>
                  <a:srgbClr val="000000"/>
                </a:solidFill>
              </a:rPr>
              <a:t>According to ANOVA analysis and Tukey’s Honestly Significant Difference  between scaffold size and culture period are significant, suggesting that these factors can be optimized.</a:t>
            </a:r>
          </a:p>
          <a:p>
            <a:pPr marL="457200" indent="-457200" algn="just">
              <a:spcAft>
                <a:spcPts val="1800"/>
              </a:spcAft>
              <a:buFont typeface="Arial" panose="020B0604020202020204" pitchFamily="34" charset="0"/>
              <a:buChar char="•"/>
            </a:pPr>
            <a:endParaRPr lang="en-US" sz="2800" dirty="0" smtClean="0"/>
          </a:p>
          <a:p>
            <a:pPr algn="just">
              <a:spcAft>
                <a:spcPts val="1800"/>
              </a:spcAft>
            </a:pPr>
            <a:endParaRPr lang="en-US" sz="2800" b="1" dirty="0"/>
          </a:p>
        </p:txBody>
      </p:sp>
      <p:grpSp>
        <p:nvGrpSpPr>
          <p:cNvPr id="2127" name="Group 79"/>
          <p:cNvGrpSpPr>
            <a:grpSpLocks/>
          </p:cNvGrpSpPr>
          <p:nvPr/>
        </p:nvGrpSpPr>
        <p:grpSpPr bwMode="auto">
          <a:xfrm>
            <a:off x="32918400" y="22098000"/>
            <a:ext cx="10046546" cy="1109663"/>
            <a:chOff x="20093" y="11856"/>
            <a:chExt cx="6144" cy="699"/>
          </a:xfrm>
        </p:grpSpPr>
        <p:sp>
          <p:nvSpPr>
            <p:cNvPr id="2093" name="Rectangle 753"/>
            <p:cNvSpPr>
              <a:spLocks noChangeArrowheads="1"/>
            </p:cNvSpPr>
            <p:nvPr/>
          </p:nvSpPr>
          <p:spPr bwMode="auto">
            <a:xfrm>
              <a:off x="20141" y="11952"/>
              <a:ext cx="6096" cy="530"/>
            </a:xfrm>
            <a:prstGeom prst="rect">
              <a:avLst/>
            </a:prstGeom>
            <a:solidFill>
              <a:srgbClr val="4891CE"/>
            </a:solidFill>
            <a:ln w="44450">
              <a:solidFill>
                <a:srgbClr val="300F00"/>
              </a:solidFill>
              <a:miter lim="800000"/>
              <a:headEnd/>
              <a:tailEnd/>
            </a:ln>
          </p:spPr>
          <p:txBody>
            <a:bodyPr wrap="none" anchor="ctr"/>
            <a:lstStyle/>
            <a:p>
              <a:endParaRPr lang="en-US" dirty="0"/>
            </a:p>
          </p:txBody>
        </p:sp>
        <p:sp>
          <p:nvSpPr>
            <p:cNvPr id="2094" name="Text Box 942"/>
            <p:cNvSpPr txBox="1">
              <a:spLocks noChangeArrowheads="1"/>
            </p:cNvSpPr>
            <p:nvPr/>
          </p:nvSpPr>
          <p:spPr bwMode="auto">
            <a:xfrm>
              <a:off x="20093" y="11856"/>
              <a:ext cx="5616" cy="699"/>
            </a:xfrm>
            <a:prstGeom prst="rect">
              <a:avLst/>
            </a:prstGeom>
            <a:noFill/>
            <a:ln w="9525">
              <a:noFill/>
              <a:miter lim="800000"/>
              <a:headEnd/>
              <a:tailEnd/>
            </a:ln>
          </p:spPr>
          <p:txBody>
            <a:bodyPr lIns="428444" tIns="214222" rIns="428444" bIns="214222">
              <a:spAutoFit/>
            </a:bodyPr>
            <a:lstStyle/>
            <a:p>
              <a:pPr defTabSz="4284663">
                <a:spcBef>
                  <a:spcPct val="50000"/>
                </a:spcBef>
              </a:pPr>
              <a:r>
                <a:rPr lang="en-US" altLang="ja-JP" sz="4400" b="1" i="1" dirty="0" smtClean="0">
                  <a:solidFill>
                    <a:srgbClr val="300F00"/>
                  </a:solidFill>
                  <a:ea typeface="MS PGothic" pitchFamily="34" charset="-128"/>
                  <a:cs typeface="Arial" charset="0"/>
                </a:rPr>
                <a:t>Future </a:t>
              </a:r>
              <a:r>
                <a:rPr lang="en-US" altLang="ja-JP" sz="4400" b="1" i="1" dirty="0">
                  <a:solidFill>
                    <a:srgbClr val="300F00"/>
                  </a:solidFill>
                  <a:ea typeface="MS PGothic" pitchFamily="34" charset="-128"/>
                  <a:cs typeface="Arial" charset="0"/>
                </a:rPr>
                <a:t>Work</a:t>
              </a:r>
            </a:p>
          </p:txBody>
        </p:sp>
      </p:grpSp>
      <p:grpSp>
        <p:nvGrpSpPr>
          <p:cNvPr id="2128" name="Group 80"/>
          <p:cNvGrpSpPr>
            <a:grpSpLocks/>
          </p:cNvGrpSpPr>
          <p:nvPr/>
        </p:nvGrpSpPr>
        <p:grpSpPr bwMode="auto">
          <a:xfrm>
            <a:off x="32766656" y="11353798"/>
            <a:ext cx="10120130" cy="1109663"/>
            <a:chOff x="20024" y="10176"/>
            <a:chExt cx="6189" cy="699"/>
          </a:xfrm>
        </p:grpSpPr>
        <p:sp>
          <p:nvSpPr>
            <p:cNvPr id="2129" name="Rectangle 753"/>
            <p:cNvSpPr>
              <a:spLocks noChangeArrowheads="1"/>
            </p:cNvSpPr>
            <p:nvPr/>
          </p:nvSpPr>
          <p:spPr bwMode="auto">
            <a:xfrm>
              <a:off x="20117" y="10272"/>
              <a:ext cx="6096" cy="530"/>
            </a:xfrm>
            <a:prstGeom prst="rect">
              <a:avLst/>
            </a:prstGeom>
            <a:solidFill>
              <a:srgbClr val="4891CE"/>
            </a:solidFill>
            <a:ln w="44450">
              <a:solidFill>
                <a:srgbClr val="300F00"/>
              </a:solidFill>
              <a:miter lim="800000"/>
              <a:headEnd/>
              <a:tailEnd/>
            </a:ln>
          </p:spPr>
          <p:txBody>
            <a:bodyPr wrap="none" anchor="ctr"/>
            <a:lstStyle/>
            <a:p>
              <a:endParaRPr lang="en-US" dirty="0"/>
            </a:p>
          </p:txBody>
        </p:sp>
        <p:sp>
          <p:nvSpPr>
            <p:cNvPr id="2130" name="Text Box 942"/>
            <p:cNvSpPr txBox="1">
              <a:spLocks noChangeArrowheads="1"/>
            </p:cNvSpPr>
            <p:nvPr/>
          </p:nvSpPr>
          <p:spPr bwMode="auto">
            <a:xfrm>
              <a:off x="20024" y="10176"/>
              <a:ext cx="5616" cy="699"/>
            </a:xfrm>
            <a:prstGeom prst="rect">
              <a:avLst/>
            </a:prstGeom>
            <a:noFill/>
            <a:ln w="9525">
              <a:noFill/>
              <a:miter lim="800000"/>
              <a:headEnd/>
              <a:tailEnd/>
            </a:ln>
          </p:spPr>
          <p:txBody>
            <a:bodyPr lIns="428444" tIns="214222" rIns="428444" bIns="214222">
              <a:spAutoFit/>
            </a:bodyPr>
            <a:lstStyle/>
            <a:p>
              <a:pPr defTabSz="4284663">
                <a:spcBef>
                  <a:spcPct val="50000"/>
                </a:spcBef>
              </a:pPr>
              <a:r>
                <a:rPr lang="en-US" altLang="ja-JP" sz="4400" b="1" i="1" dirty="0" smtClean="0">
                  <a:solidFill>
                    <a:srgbClr val="300F00"/>
                  </a:solidFill>
                  <a:ea typeface="MS PGothic" pitchFamily="34" charset="-128"/>
                  <a:cs typeface="Arial" charset="0"/>
                </a:rPr>
                <a:t>Summary &amp; Conclusions</a:t>
              </a:r>
              <a:endParaRPr lang="en-US" altLang="ja-JP" sz="4400" b="1" i="1" dirty="0">
                <a:solidFill>
                  <a:srgbClr val="300F00"/>
                </a:solidFill>
                <a:ea typeface="MS PGothic" pitchFamily="34" charset="-128"/>
                <a:cs typeface="Arial" charset="0"/>
              </a:endParaRPr>
            </a:p>
          </p:txBody>
        </p:sp>
      </p:grpSp>
      <p:sp>
        <p:nvSpPr>
          <p:cNvPr id="106" name="Rectangle 753"/>
          <p:cNvSpPr>
            <a:spLocks noChangeArrowheads="1"/>
          </p:cNvSpPr>
          <p:nvPr/>
        </p:nvSpPr>
        <p:spPr bwMode="auto">
          <a:xfrm>
            <a:off x="11054083" y="4648205"/>
            <a:ext cx="31733746" cy="841375"/>
          </a:xfrm>
          <a:prstGeom prst="rect">
            <a:avLst/>
          </a:prstGeom>
          <a:solidFill>
            <a:srgbClr val="4891CE"/>
          </a:solidFill>
          <a:ln w="44450">
            <a:solidFill>
              <a:srgbClr val="300F00"/>
            </a:solidFill>
            <a:miter lim="800000"/>
            <a:headEnd/>
            <a:tailEnd/>
          </a:ln>
        </p:spPr>
        <p:txBody>
          <a:bodyPr wrap="none" anchor="ctr"/>
          <a:lstStyle/>
          <a:p>
            <a:endParaRPr lang="en-US" dirty="0"/>
          </a:p>
        </p:txBody>
      </p:sp>
      <p:sp>
        <p:nvSpPr>
          <p:cNvPr id="107" name="Text Box 754"/>
          <p:cNvSpPr txBox="1">
            <a:spLocks noChangeArrowheads="1"/>
          </p:cNvSpPr>
          <p:nvPr/>
        </p:nvSpPr>
        <p:spPr bwMode="auto">
          <a:xfrm>
            <a:off x="11054082" y="4495800"/>
            <a:ext cx="7614921" cy="1109736"/>
          </a:xfrm>
          <a:prstGeom prst="rect">
            <a:avLst/>
          </a:prstGeom>
          <a:noFill/>
          <a:ln w="9525">
            <a:noFill/>
            <a:miter lim="800000"/>
            <a:headEnd/>
            <a:tailEnd/>
          </a:ln>
        </p:spPr>
        <p:txBody>
          <a:bodyPr wrap="square" lIns="428444" tIns="214222" rIns="428444" bIns="214222">
            <a:spAutoFit/>
          </a:bodyPr>
          <a:lstStyle/>
          <a:p>
            <a:pPr defTabSz="4284663">
              <a:spcBef>
                <a:spcPct val="50000"/>
              </a:spcBef>
            </a:pPr>
            <a:r>
              <a:rPr lang="en-US" altLang="ja-JP" sz="4400" b="1" i="1" dirty="0" smtClean="0">
                <a:solidFill>
                  <a:srgbClr val="300F00"/>
                </a:solidFill>
                <a:ea typeface="MS PGothic" pitchFamily="34" charset="-128"/>
                <a:cs typeface="Arial" charset="0"/>
              </a:rPr>
              <a:t>Materials &amp; Methods</a:t>
            </a:r>
            <a:endParaRPr lang="en-US" altLang="ja-JP" sz="4400" b="1" i="1" dirty="0">
              <a:solidFill>
                <a:srgbClr val="300F00"/>
              </a:solidFill>
              <a:ea typeface="MS PGothic" pitchFamily="34" charset="-128"/>
              <a:cs typeface="Arial" charset="0"/>
            </a:endParaRPr>
          </a:p>
        </p:txBody>
      </p:sp>
      <p:sp>
        <p:nvSpPr>
          <p:cNvPr id="123" name="TextBox 122"/>
          <p:cNvSpPr txBox="1"/>
          <p:nvPr/>
        </p:nvSpPr>
        <p:spPr>
          <a:xfrm>
            <a:off x="22026884" y="26517605"/>
            <a:ext cx="184731" cy="430887"/>
          </a:xfrm>
          <a:prstGeom prst="rect">
            <a:avLst/>
          </a:prstGeom>
          <a:solidFill>
            <a:schemeClr val="bg1"/>
          </a:solidFill>
        </p:spPr>
        <p:txBody>
          <a:bodyPr wrap="none" rtlCol="0">
            <a:spAutoFit/>
          </a:bodyPr>
          <a:lstStyle/>
          <a:p>
            <a:endParaRPr lang="en-US" sz="2200" b="1" dirty="0"/>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1792" t="14242" r="17882" b="23499"/>
          <a:stretch/>
        </p:blipFill>
        <p:spPr bwMode="auto">
          <a:xfrm>
            <a:off x="33604200" y="6096000"/>
            <a:ext cx="2362700" cy="304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0669" t="39705" b="26894"/>
          <a:stretch/>
        </p:blipFill>
        <p:spPr bwMode="auto">
          <a:xfrm>
            <a:off x="28575000" y="6400800"/>
            <a:ext cx="4672871" cy="21840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33080960" y="30022800"/>
            <a:ext cx="10044853" cy="2523768"/>
          </a:xfrm>
          <a:prstGeom prst="rect">
            <a:avLst/>
          </a:prstGeom>
          <a:noFill/>
        </p:spPr>
        <p:txBody>
          <a:bodyPr wrap="square" rtlCol="0">
            <a:spAutoFit/>
          </a:bodyPr>
          <a:lstStyle/>
          <a:p>
            <a:pPr marL="342900" indent="-342900">
              <a:buFont typeface="+mj-lt"/>
              <a:buAutoNum type="arabicPeriod"/>
            </a:pPr>
            <a:r>
              <a:rPr lang="en-US" sz="1400" dirty="0"/>
              <a:t>An Implantable Biofuel Cell for a Live Insect Michelle Rasmussen, Roy E. Ritzmann, Irene Lee, Alan J. Pollack, and Daniel Scherson </a:t>
            </a:r>
            <a:r>
              <a:rPr lang="en-US" sz="1400" i="1" dirty="0"/>
              <a:t>Journal of the American Chemical Society</a:t>
            </a:r>
            <a:r>
              <a:rPr lang="en-US" sz="1400" dirty="0"/>
              <a:t> </a:t>
            </a:r>
            <a:r>
              <a:rPr lang="en-US" sz="1400" b="1" dirty="0"/>
              <a:t>2012</a:t>
            </a:r>
            <a:r>
              <a:rPr lang="en-US" sz="1400" dirty="0"/>
              <a:t> </a:t>
            </a:r>
            <a:r>
              <a:rPr lang="en-US" sz="1400" i="1" dirty="0"/>
              <a:t>134</a:t>
            </a:r>
            <a:r>
              <a:rPr lang="en-US" sz="1400" dirty="0"/>
              <a:t> (3), </a:t>
            </a:r>
            <a:r>
              <a:rPr lang="en-US" sz="1400" dirty="0" smtClean="0"/>
              <a:t>1458-1460</a:t>
            </a:r>
          </a:p>
          <a:p>
            <a:pPr marL="342900" indent="-342900">
              <a:buFont typeface="+mj-lt"/>
              <a:buAutoNum type="arabicPeriod"/>
            </a:pPr>
            <a:r>
              <a:rPr lang="en-US" sz="1400" dirty="0" smtClean="0"/>
              <a:t>Cahill, G. F. Metabolic Role of Adipose Tissue. </a:t>
            </a:r>
            <a:r>
              <a:rPr lang="en-US" sz="1400" i="1" dirty="0" smtClean="0"/>
              <a:t>Trans Am Clin Climatol Assoc.</a:t>
            </a:r>
            <a:r>
              <a:rPr lang="en-US" sz="1400" dirty="0" smtClean="0"/>
              <a:t>, </a:t>
            </a:r>
            <a:r>
              <a:rPr lang="en-US" sz="1400" i="1" dirty="0" smtClean="0"/>
              <a:t>1962</a:t>
            </a:r>
            <a:r>
              <a:rPr lang="en-US" sz="1400" dirty="0" smtClean="0"/>
              <a:t>(73), 22-29</a:t>
            </a:r>
          </a:p>
          <a:p>
            <a:pPr marL="342900" indent="-342900">
              <a:buFont typeface="+mj-lt"/>
              <a:buAutoNum type="arabicPeriod"/>
            </a:pPr>
            <a:r>
              <a:rPr lang="en-US" sz="1400" dirty="0" smtClean="0"/>
              <a:t>Zebda</a:t>
            </a:r>
            <a:r>
              <a:rPr lang="en-US" sz="1400" dirty="0"/>
              <a:t>, A., Cosnier, S., Alcaraz, J. P., Holzinger, M., Le Goff, A., Gondran, C., &amp; Boucher, F. (2013, March 22). Single Glucose Biofuel Cells Implanted in Rats Power Electronic Devices. </a:t>
            </a:r>
            <a:r>
              <a:rPr lang="en-US" sz="1400" i="1" dirty="0"/>
              <a:t>Scientific Reports</a:t>
            </a:r>
            <a:r>
              <a:rPr lang="en-US" sz="1400" dirty="0"/>
              <a:t>, </a:t>
            </a:r>
            <a:r>
              <a:rPr lang="en-US" sz="1400" i="1" dirty="0"/>
              <a:t>3</a:t>
            </a:r>
            <a:r>
              <a:rPr lang="en-US" sz="1400" dirty="0"/>
              <a:t>(1516), 1-5. </a:t>
            </a:r>
            <a:r>
              <a:rPr lang="en-US" sz="1400" dirty="0" smtClean="0"/>
              <a:t>doi:10.1038/srep01516</a:t>
            </a:r>
          </a:p>
          <a:p>
            <a:pPr marL="342900" indent="-342900">
              <a:buFont typeface="+mj-lt"/>
              <a:buAutoNum type="arabicPeriod"/>
            </a:pPr>
            <a:r>
              <a:rPr lang="en-US" sz="1400" dirty="0" smtClean="0"/>
              <a:t>Horowitz, J. F. (2003, October). Fatty acid mobilization from adipose tissue during exercise. </a:t>
            </a:r>
            <a:r>
              <a:rPr lang="en-US" sz="1400" i="1" dirty="0" smtClean="0"/>
              <a:t>TRENDS in Endocrinology and Metabolism</a:t>
            </a:r>
            <a:r>
              <a:rPr lang="en-US" sz="1400" dirty="0" smtClean="0"/>
              <a:t>, </a:t>
            </a:r>
            <a:r>
              <a:rPr lang="en-US" sz="1400" i="1" dirty="0" smtClean="0"/>
              <a:t>14</a:t>
            </a:r>
            <a:r>
              <a:rPr lang="en-US" sz="1400" dirty="0" smtClean="0"/>
              <a:t>(8), 386-392. doi:10.1016/S1043-2760(03)00143-7</a:t>
            </a:r>
          </a:p>
          <a:p>
            <a:pPr marL="342900" indent="-342900">
              <a:buFont typeface="+mj-lt"/>
              <a:buAutoNum type="arabicPeriod"/>
            </a:pPr>
            <a:r>
              <a:rPr lang="en-US" sz="1400" dirty="0"/>
              <a:t>Cosnier, S., Le Goff, A., &amp; Holzinger, M. (2013, September 17). Towards glucose biofuel cells implanted in human body for powering artificial organs: Review. </a:t>
            </a:r>
            <a:r>
              <a:rPr lang="en-US" sz="1400" i="1" dirty="0"/>
              <a:t>Elsevier</a:t>
            </a:r>
            <a:r>
              <a:rPr lang="en-US" sz="1400" dirty="0"/>
              <a:t>, </a:t>
            </a:r>
            <a:r>
              <a:rPr lang="en-US" sz="1400" i="1" dirty="0"/>
              <a:t>2014</a:t>
            </a:r>
            <a:r>
              <a:rPr lang="en-US" sz="1400" dirty="0"/>
              <a:t>(38), 19-23.</a:t>
            </a:r>
            <a:endParaRPr lang="en-US" sz="1400" dirty="0" smtClean="0"/>
          </a:p>
          <a:p>
            <a:pPr marL="285750" indent="-285750">
              <a:buFont typeface="Arial" panose="020B0604020202020204" pitchFamily="34" charset="0"/>
              <a:buChar char="•"/>
            </a:pPr>
            <a:endParaRPr lang="en-US" sz="1800" dirty="0"/>
          </a:p>
        </p:txBody>
      </p:sp>
      <p:pic>
        <p:nvPicPr>
          <p:cNvPr id="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700200" y="6096000"/>
            <a:ext cx="3197972" cy="2971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TextBox 13"/>
          <p:cNvSpPr txBox="1"/>
          <p:nvPr/>
        </p:nvSpPr>
        <p:spPr>
          <a:xfrm>
            <a:off x="36423600" y="9448800"/>
            <a:ext cx="6258560" cy="2308324"/>
          </a:xfrm>
          <a:prstGeom prst="rect">
            <a:avLst/>
          </a:prstGeom>
          <a:noFill/>
        </p:spPr>
        <p:txBody>
          <a:bodyPr wrap="square" rtlCol="0">
            <a:spAutoFit/>
          </a:bodyPr>
          <a:lstStyle/>
          <a:p>
            <a:pPr algn="ctr"/>
            <a:r>
              <a:rPr lang="en-US" sz="2400" dirty="0" smtClean="0"/>
              <a:t>Confocal imaging of adipocytes  seeded on silk scaffolds. Red is AdipoRed,  green is Phalloidin, Blue is DAPI, and purple is silk.  Scale bars are 300 µm and 150 µm respectively. </a:t>
            </a:r>
            <a:endParaRPr lang="en-US" sz="2400" dirty="0"/>
          </a:p>
          <a:p>
            <a:pPr algn="ctr"/>
            <a:endParaRPr lang="en-US" sz="2400" dirty="0"/>
          </a:p>
        </p:txBody>
      </p:sp>
      <p:sp>
        <p:nvSpPr>
          <p:cNvPr id="15" name="TextBox 14"/>
          <p:cNvSpPr txBox="1"/>
          <p:nvPr/>
        </p:nvSpPr>
        <p:spPr>
          <a:xfrm>
            <a:off x="33604200" y="9448800"/>
            <a:ext cx="2469300" cy="1200328"/>
          </a:xfrm>
          <a:prstGeom prst="rect">
            <a:avLst/>
          </a:prstGeom>
          <a:noFill/>
        </p:spPr>
        <p:txBody>
          <a:bodyPr wrap="square" rtlCol="0">
            <a:spAutoFit/>
          </a:bodyPr>
          <a:lstStyle/>
          <a:p>
            <a:pPr algn="ctr"/>
            <a:r>
              <a:rPr lang="en-US" sz="2400" dirty="0" smtClean="0"/>
              <a:t>Dissected out fat about to be blended</a:t>
            </a:r>
            <a:endParaRPr lang="en-US" sz="2400" dirty="0"/>
          </a:p>
        </p:txBody>
      </p:sp>
      <p:sp>
        <p:nvSpPr>
          <p:cNvPr id="16" name="TextBox 15"/>
          <p:cNvSpPr txBox="1"/>
          <p:nvPr/>
        </p:nvSpPr>
        <p:spPr>
          <a:xfrm>
            <a:off x="28498800" y="8839200"/>
            <a:ext cx="5029200" cy="830997"/>
          </a:xfrm>
          <a:prstGeom prst="rect">
            <a:avLst/>
          </a:prstGeom>
          <a:noFill/>
        </p:spPr>
        <p:txBody>
          <a:bodyPr wrap="square" rtlCol="0">
            <a:spAutoFit/>
          </a:bodyPr>
          <a:lstStyle/>
          <a:p>
            <a:pPr algn="ctr"/>
            <a:r>
              <a:rPr lang="en-US" sz="2400" dirty="0" smtClean="0"/>
              <a:t>What is donated from an abdominoplasty</a:t>
            </a:r>
            <a:endParaRPr lang="en-US" sz="2400" dirty="0"/>
          </a:p>
        </p:txBody>
      </p:sp>
      <p:sp>
        <p:nvSpPr>
          <p:cNvPr id="21" name="TextBox 20"/>
          <p:cNvSpPr txBox="1"/>
          <p:nvPr/>
        </p:nvSpPr>
        <p:spPr>
          <a:xfrm>
            <a:off x="1706881" y="664418"/>
            <a:ext cx="39827200" cy="2708434"/>
          </a:xfrm>
          <a:prstGeom prst="rect">
            <a:avLst/>
          </a:prstGeom>
          <a:noFill/>
        </p:spPr>
        <p:txBody>
          <a:bodyPr wrap="square" rtlCol="0">
            <a:spAutoFit/>
          </a:bodyPr>
          <a:lstStyle/>
          <a:p>
            <a:pPr algn="ctr"/>
            <a:r>
              <a:rPr lang="en-US" b="1" dirty="0" smtClean="0"/>
              <a:t>Secretion of Organic </a:t>
            </a:r>
            <a:r>
              <a:rPr lang="en-US" b="1" dirty="0"/>
              <a:t>C</a:t>
            </a:r>
            <a:r>
              <a:rPr lang="en-US" b="1" dirty="0" smtClean="0"/>
              <a:t>ompounds from Tissue </a:t>
            </a:r>
            <a:r>
              <a:rPr lang="en-US" b="1" dirty="0"/>
              <a:t>E</a:t>
            </a:r>
            <a:r>
              <a:rPr lang="en-US" b="1" dirty="0" smtClean="0"/>
              <a:t>ngineered </a:t>
            </a:r>
            <a:r>
              <a:rPr lang="en-US" b="1" dirty="0"/>
              <a:t>A</a:t>
            </a:r>
            <a:r>
              <a:rPr lang="en-US" b="1" dirty="0" smtClean="0"/>
              <a:t>dipose on </a:t>
            </a:r>
            <a:r>
              <a:rPr lang="en-US" b="1" dirty="0"/>
              <a:t>S</a:t>
            </a:r>
            <a:r>
              <a:rPr lang="en-US" b="1" dirty="0" smtClean="0"/>
              <a:t>ilk Scaffolds of Differing Sizes Compared to Differing Culture Periods</a:t>
            </a:r>
            <a:endParaRPr lang="en-US" b="1" dirty="0"/>
          </a:p>
        </p:txBody>
      </p:sp>
      <p:pic>
        <p:nvPicPr>
          <p:cNvPr id="1031"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6347400" y="6172200"/>
            <a:ext cx="3030939" cy="2901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55" name="Group 79"/>
          <p:cNvGrpSpPr>
            <a:grpSpLocks/>
          </p:cNvGrpSpPr>
          <p:nvPr/>
        </p:nvGrpSpPr>
        <p:grpSpPr bwMode="auto">
          <a:xfrm>
            <a:off x="406403" y="26365205"/>
            <a:ext cx="10046546" cy="1109663"/>
            <a:chOff x="20093" y="11856"/>
            <a:chExt cx="6144" cy="699"/>
          </a:xfrm>
        </p:grpSpPr>
        <p:sp>
          <p:nvSpPr>
            <p:cNvPr id="56" name="Rectangle 753"/>
            <p:cNvSpPr>
              <a:spLocks noChangeArrowheads="1"/>
            </p:cNvSpPr>
            <p:nvPr/>
          </p:nvSpPr>
          <p:spPr bwMode="auto">
            <a:xfrm>
              <a:off x="20141" y="11952"/>
              <a:ext cx="6096" cy="530"/>
            </a:xfrm>
            <a:prstGeom prst="rect">
              <a:avLst/>
            </a:prstGeom>
            <a:solidFill>
              <a:srgbClr val="4891CE"/>
            </a:solidFill>
            <a:ln w="44450">
              <a:solidFill>
                <a:srgbClr val="300F00"/>
              </a:solidFill>
              <a:miter lim="800000"/>
              <a:headEnd/>
              <a:tailEnd/>
            </a:ln>
          </p:spPr>
          <p:txBody>
            <a:bodyPr wrap="none" anchor="ctr"/>
            <a:lstStyle/>
            <a:p>
              <a:endParaRPr lang="en-US" dirty="0"/>
            </a:p>
          </p:txBody>
        </p:sp>
        <p:sp>
          <p:nvSpPr>
            <p:cNvPr id="57" name="Text Box 942"/>
            <p:cNvSpPr txBox="1">
              <a:spLocks noChangeArrowheads="1"/>
            </p:cNvSpPr>
            <p:nvPr/>
          </p:nvSpPr>
          <p:spPr bwMode="auto">
            <a:xfrm>
              <a:off x="20093" y="11856"/>
              <a:ext cx="5616" cy="699"/>
            </a:xfrm>
            <a:prstGeom prst="rect">
              <a:avLst/>
            </a:prstGeom>
            <a:noFill/>
            <a:ln w="9525">
              <a:noFill/>
              <a:miter lim="800000"/>
              <a:headEnd/>
              <a:tailEnd/>
            </a:ln>
          </p:spPr>
          <p:txBody>
            <a:bodyPr lIns="428444" tIns="214222" rIns="428444" bIns="214222">
              <a:spAutoFit/>
            </a:bodyPr>
            <a:lstStyle/>
            <a:p>
              <a:pPr defTabSz="4284663">
                <a:spcBef>
                  <a:spcPct val="50000"/>
                </a:spcBef>
              </a:pPr>
              <a:r>
                <a:rPr lang="en-US" altLang="ja-JP" sz="4400" b="1" i="1" dirty="0" smtClean="0">
                  <a:solidFill>
                    <a:srgbClr val="300F00"/>
                  </a:solidFill>
                  <a:ea typeface="MS PGothic" pitchFamily="34" charset="-128"/>
                  <a:cs typeface="Arial" charset="0"/>
                </a:rPr>
                <a:t>Purpose</a:t>
              </a:r>
              <a:endParaRPr lang="en-US" altLang="ja-JP" sz="4400" b="1" i="1" dirty="0">
                <a:solidFill>
                  <a:srgbClr val="300F00"/>
                </a:solidFill>
                <a:ea typeface="MS PGothic" pitchFamily="34" charset="-128"/>
                <a:cs typeface="Arial" charset="0"/>
              </a:endParaRPr>
            </a:p>
          </p:txBody>
        </p:sp>
      </p:grpSp>
      <p:sp>
        <p:nvSpPr>
          <p:cNvPr id="58" name="TextBox 57"/>
          <p:cNvSpPr txBox="1"/>
          <p:nvPr/>
        </p:nvSpPr>
        <p:spPr>
          <a:xfrm>
            <a:off x="406400" y="27584403"/>
            <a:ext cx="9753600" cy="2677656"/>
          </a:xfrm>
          <a:prstGeom prst="rect">
            <a:avLst/>
          </a:prstGeom>
          <a:noFill/>
        </p:spPr>
        <p:txBody>
          <a:bodyPr wrap="square" rtlCol="0">
            <a:spAutoFit/>
          </a:bodyPr>
          <a:lstStyle/>
          <a:p>
            <a:r>
              <a:rPr lang="en-US" sz="2800" dirty="0" smtClean="0"/>
              <a:t>The purpose of this project was to determine the feasibility of engineering adipocyte cells that secrete concentrations of organic compounds that will be beneficial to the biofuel cell.</a:t>
            </a:r>
          </a:p>
          <a:p>
            <a:pPr lvl="3">
              <a:buFont typeface="Arial" pitchFamily="34" charset="0"/>
              <a:buChar char="•"/>
            </a:pPr>
            <a:r>
              <a:rPr lang="en-US" sz="2800" dirty="0" smtClean="0"/>
              <a:t>Glucose</a:t>
            </a:r>
          </a:p>
          <a:p>
            <a:pPr lvl="3">
              <a:buFont typeface="Arial" pitchFamily="34" charset="0"/>
              <a:buChar char="•"/>
            </a:pPr>
            <a:r>
              <a:rPr lang="en-US" sz="2800" dirty="0" smtClean="0"/>
              <a:t>Free Fatty Acid</a:t>
            </a:r>
          </a:p>
          <a:p>
            <a:pPr lvl="3">
              <a:buFont typeface="Arial" pitchFamily="34" charset="0"/>
              <a:buChar char="•"/>
            </a:pPr>
            <a:r>
              <a:rPr lang="en-US" sz="2800" dirty="0" smtClean="0"/>
              <a:t>Triglyceride </a:t>
            </a:r>
            <a:endParaRPr lang="en-US" sz="2800" dirty="0"/>
          </a:p>
        </p:txBody>
      </p:sp>
      <p:grpSp>
        <p:nvGrpSpPr>
          <p:cNvPr id="59" name="Group 79"/>
          <p:cNvGrpSpPr>
            <a:grpSpLocks/>
          </p:cNvGrpSpPr>
          <p:nvPr/>
        </p:nvGrpSpPr>
        <p:grpSpPr bwMode="auto">
          <a:xfrm>
            <a:off x="487680" y="16687805"/>
            <a:ext cx="9997826" cy="1109663"/>
            <a:chOff x="20193" y="7392"/>
            <a:chExt cx="6096" cy="699"/>
          </a:xfrm>
        </p:grpSpPr>
        <p:sp>
          <p:nvSpPr>
            <p:cNvPr id="60" name="Rectangle 753"/>
            <p:cNvSpPr>
              <a:spLocks noChangeArrowheads="1"/>
            </p:cNvSpPr>
            <p:nvPr/>
          </p:nvSpPr>
          <p:spPr bwMode="auto">
            <a:xfrm>
              <a:off x="20193" y="7488"/>
              <a:ext cx="6096" cy="530"/>
            </a:xfrm>
            <a:prstGeom prst="rect">
              <a:avLst/>
            </a:prstGeom>
            <a:solidFill>
              <a:srgbClr val="4891CE"/>
            </a:solidFill>
            <a:ln w="44450">
              <a:solidFill>
                <a:srgbClr val="300F00"/>
              </a:solidFill>
              <a:miter lim="800000"/>
              <a:headEnd/>
              <a:tailEnd/>
            </a:ln>
          </p:spPr>
          <p:txBody>
            <a:bodyPr wrap="none" anchor="ctr"/>
            <a:lstStyle/>
            <a:p>
              <a:endParaRPr lang="en-US" dirty="0"/>
            </a:p>
          </p:txBody>
        </p:sp>
        <p:sp>
          <p:nvSpPr>
            <p:cNvPr id="61" name="Text Box 942"/>
            <p:cNvSpPr txBox="1">
              <a:spLocks noChangeArrowheads="1"/>
            </p:cNvSpPr>
            <p:nvPr/>
          </p:nvSpPr>
          <p:spPr bwMode="auto">
            <a:xfrm>
              <a:off x="20193" y="7392"/>
              <a:ext cx="5616" cy="699"/>
            </a:xfrm>
            <a:prstGeom prst="rect">
              <a:avLst/>
            </a:prstGeom>
            <a:noFill/>
            <a:ln w="9525">
              <a:noFill/>
              <a:miter lim="800000"/>
              <a:headEnd/>
              <a:tailEnd/>
            </a:ln>
          </p:spPr>
          <p:txBody>
            <a:bodyPr lIns="428444" tIns="214222" rIns="428444" bIns="214222">
              <a:spAutoFit/>
            </a:bodyPr>
            <a:lstStyle/>
            <a:p>
              <a:pPr defTabSz="4284663">
                <a:spcBef>
                  <a:spcPct val="50000"/>
                </a:spcBef>
              </a:pPr>
              <a:r>
                <a:rPr lang="en-US" altLang="ja-JP" sz="4400" b="1" i="1" dirty="0" smtClean="0">
                  <a:solidFill>
                    <a:srgbClr val="300F00"/>
                  </a:solidFill>
                  <a:ea typeface="MS PGothic" pitchFamily="34" charset="-128"/>
                  <a:cs typeface="Arial" charset="0"/>
                </a:rPr>
                <a:t>Review of Literature </a:t>
              </a:r>
              <a:endParaRPr lang="en-US" altLang="ja-JP" sz="4400" b="1" i="1" dirty="0">
                <a:solidFill>
                  <a:srgbClr val="300F00"/>
                </a:solidFill>
                <a:ea typeface="MS PGothic" pitchFamily="34" charset="-128"/>
                <a:cs typeface="Arial" charset="0"/>
              </a:endParaRPr>
            </a:p>
          </p:txBody>
        </p:sp>
      </p:grpSp>
      <p:sp>
        <p:nvSpPr>
          <p:cNvPr id="67" name="Rectangle 66"/>
          <p:cNvSpPr/>
          <p:nvPr/>
        </p:nvSpPr>
        <p:spPr>
          <a:xfrm>
            <a:off x="487680" y="17983200"/>
            <a:ext cx="9916160" cy="4832092"/>
          </a:xfrm>
          <a:prstGeom prst="rect">
            <a:avLst/>
          </a:prstGeom>
        </p:spPr>
        <p:txBody>
          <a:bodyPr wrap="square">
            <a:spAutoFit/>
          </a:bodyPr>
          <a:lstStyle/>
          <a:p>
            <a:pPr marL="457200" indent="-457200" algn="just">
              <a:buFont typeface="Arial" pitchFamily="34" charset="0"/>
              <a:buChar char="•"/>
            </a:pPr>
            <a:r>
              <a:rPr lang="en-US" sz="2800" dirty="0" smtClean="0">
                <a:cs typeface="Arial" charset="0"/>
              </a:rPr>
              <a:t>Glucose biofuel cells directly implanted in rats were able to use the rat’s bodily fluids as the only source of power for an LED (Zebda et al., 2013)</a:t>
            </a:r>
          </a:p>
          <a:p>
            <a:pPr marL="457200" indent="-457200" algn="just">
              <a:buFont typeface="Arial" pitchFamily="34" charset="0"/>
              <a:buChar char="•"/>
            </a:pPr>
            <a:r>
              <a:rPr lang="en-US" sz="2800" dirty="0" smtClean="0"/>
              <a:t>Fat is the largest energy reserve in the human body (Horowitz et al., 2003)</a:t>
            </a:r>
          </a:p>
          <a:p>
            <a:pPr marL="457200" indent="-457200" algn="just">
              <a:buFont typeface="Arial" pitchFamily="34" charset="0"/>
              <a:buChar char="•"/>
            </a:pPr>
            <a:r>
              <a:rPr lang="en-US" sz="2800" dirty="0" smtClean="0"/>
              <a:t>Adipose tissue is made up of adipocytes, which are characterized by their large lipid droplet (Horowitz et al., 2003)</a:t>
            </a:r>
          </a:p>
          <a:p>
            <a:pPr marL="457200" indent="-457200" algn="just">
              <a:buFont typeface="Arial" pitchFamily="34" charset="0"/>
              <a:buChar char="•"/>
            </a:pPr>
            <a:r>
              <a:rPr lang="en-US" sz="2800" dirty="0" smtClean="0"/>
              <a:t>Silk Fibroin is a commonly used biomaterial due to its high biocompatibility and mechanical properties  (Kaplan et al., 2011)</a:t>
            </a:r>
          </a:p>
        </p:txBody>
      </p:sp>
      <p:sp>
        <p:nvSpPr>
          <p:cNvPr id="68" name="Rectangle 67"/>
          <p:cNvSpPr/>
          <p:nvPr/>
        </p:nvSpPr>
        <p:spPr>
          <a:xfrm>
            <a:off x="33070800" y="22936200"/>
            <a:ext cx="9997440" cy="5693866"/>
          </a:xfrm>
          <a:prstGeom prst="rect">
            <a:avLst/>
          </a:prstGeom>
        </p:spPr>
        <p:txBody>
          <a:bodyPr wrap="square">
            <a:spAutoFit/>
          </a:bodyPr>
          <a:lstStyle/>
          <a:p>
            <a:pPr>
              <a:buFont typeface="Arial" pitchFamily="34" charset="0"/>
              <a:buChar char="•"/>
            </a:pPr>
            <a:endParaRPr lang="en-US" sz="2800" dirty="0" smtClean="0"/>
          </a:p>
          <a:p>
            <a:pPr>
              <a:buFont typeface="Arial" pitchFamily="34" charset="0"/>
              <a:buChar char="•"/>
            </a:pPr>
            <a:r>
              <a:rPr lang="en-US" sz="2800" dirty="0" smtClean="0"/>
              <a:t>These assays should be repeated and more time points should be sampled to get more accurate </a:t>
            </a:r>
            <a:r>
              <a:rPr lang="en-US" sz="2800" dirty="0" smtClean="0">
                <a:solidFill>
                  <a:srgbClr val="000000"/>
                </a:solidFill>
              </a:rPr>
              <a:t>results.</a:t>
            </a:r>
          </a:p>
          <a:p>
            <a:endParaRPr lang="en-US" sz="2800" dirty="0" smtClean="0"/>
          </a:p>
          <a:p>
            <a:pPr>
              <a:buFont typeface="Arial" pitchFamily="34" charset="0"/>
              <a:buChar char="•"/>
            </a:pPr>
            <a:r>
              <a:rPr lang="en-US" sz="2800" dirty="0" smtClean="0"/>
              <a:t>Studies should look into the effects of pore size on the secretion of the same three organic compounds.</a:t>
            </a:r>
          </a:p>
          <a:p>
            <a:endParaRPr lang="en-US" sz="2800" dirty="0" smtClean="0"/>
          </a:p>
          <a:p>
            <a:pPr>
              <a:buFont typeface="Arial" pitchFamily="34" charset="0"/>
              <a:buChar char="•"/>
            </a:pPr>
            <a:r>
              <a:rPr lang="en-US" sz="2800" dirty="0" smtClean="0"/>
              <a:t>Research is needed to dictate what organic compound the biofuel cell will rely on most.</a:t>
            </a:r>
          </a:p>
          <a:p>
            <a:endParaRPr lang="en-US" sz="2800" dirty="0" smtClean="0"/>
          </a:p>
          <a:p>
            <a:pPr>
              <a:buFont typeface="Arial" pitchFamily="34" charset="0"/>
              <a:buChar char="•"/>
            </a:pPr>
            <a:r>
              <a:rPr lang="en-US" sz="2800" dirty="0" smtClean="0"/>
              <a:t>Future work includes designing the biofuel cell, testing the cell in vitro, testing the cell in vivo in animals, and finally testing the cell in vivo in humans .</a:t>
            </a:r>
          </a:p>
        </p:txBody>
      </p:sp>
      <p:pic>
        <p:nvPicPr>
          <p:cNvPr id="62" name="Picture 2" descr="http://upload.wikimedia.org/wikipedia/commons/b/b8/General_Enzyme_Fuel_Cell_Diagram.png"/>
          <p:cNvPicPr>
            <a:picLocks noChangeAspect="1" noChangeArrowheads="1"/>
          </p:cNvPicPr>
          <p:nvPr/>
        </p:nvPicPr>
        <p:blipFill>
          <a:blip r:embed="rId6" cstate="print"/>
          <a:srcRect/>
          <a:stretch>
            <a:fillRect/>
          </a:stretch>
        </p:blipFill>
        <p:spPr bwMode="auto">
          <a:xfrm>
            <a:off x="1950720" y="13030200"/>
            <a:ext cx="7396480" cy="3282630"/>
          </a:xfrm>
          <a:prstGeom prst="rect">
            <a:avLst/>
          </a:prstGeom>
          <a:noFill/>
        </p:spPr>
      </p:pic>
      <p:sp>
        <p:nvSpPr>
          <p:cNvPr id="63" name="Rectangle 62"/>
          <p:cNvSpPr/>
          <p:nvPr/>
        </p:nvSpPr>
        <p:spPr>
          <a:xfrm>
            <a:off x="3901440" y="16383000"/>
            <a:ext cx="5689600" cy="215444"/>
          </a:xfrm>
          <a:prstGeom prst="rect">
            <a:avLst/>
          </a:prstGeom>
        </p:spPr>
        <p:txBody>
          <a:bodyPr wrap="square">
            <a:spAutoFit/>
          </a:bodyPr>
          <a:lstStyle/>
          <a:p>
            <a:r>
              <a:rPr lang="en-US" sz="800" dirty="0" smtClean="0"/>
              <a:t>http://</a:t>
            </a:r>
            <a:r>
              <a:rPr lang="en-US" sz="400" dirty="0" smtClean="0"/>
              <a:t>en.wikipedia.org/wiki/Enzymatic_biofuel_cell#mediaviewer/File:General_Enzyme_Fuel_Cell_Diagram.png</a:t>
            </a:r>
            <a:endParaRPr lang="en-US" sz="400" dirty="0"/>
          </a:p>
        </p:txBody>
      </p:sp>
      <p:pic>
        <p:nvPicPr>
          <p:cNvPr id="64"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632960" y="22707605"/>
            <a:ext cx="4551680" cy="32596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5" name="Rectangle 64"/>
          <p:cNvSpPr/>
          <p:nvPr/>
        </p:nvSpPr>
        <p:spPr>
          <a:xfrm>
            <a:off x="4714240" y="26060400"/>
            <a:ext cx="5120640" cy="153888"/>
          </a:xfrm>
          <a:prstGeom prst="rect">
            <a:avLst/>
          </a:prstGeom>
        </p:spPr>
        <p:txBody>
          <a:bodyPr wrap="square">
            <a:spAutoFit/>
          </a:bodyPr>
          <a:lstStyle/>
          <a:p>
            <a:pPr marL="342900" indent="-342900"/>
            <a:r>
              <a:rPr lang="en-US" sz="400" dirty="0" smtClean="0"/>
              <a:t>An Implantable Biofuel Cell for a Live Insect Michelle Rasmussen, Roy E. Ritzmann, Irene Lee, Alan J. Pollack, and Daniel Scherson </a:t>
            </a:r>
            <a:r>
              <a:rPr lang="en-US" sz="400" i="1" dirty="0" smtClean="0"/>
              <a:t>Journal of the American Chemical Society</a:t>
            </a:r>
            <a:r>
              <a:rPr lang="en-US" sz="400" dirty="0" smtClean="0"/>
              <a:t> </a:t>
            </a:r>
            <a:r>
              <a:rPr lang="en-US" sz="400" b="1" dirty="0" smtClean="0"/>
              <a:t>2012</a:t>
            </a:r>
            <a:r>
              <a:rPr lang="en-US" sz="400" dirty="0" smtClean="0"/>
              <a:t> </a:t>
            </a:r>
            <a:r>
              <a:rPr lang="en-US" sz="400" i="1" dirty="0" smtClean="0"/>
              <a:t>134</a:t>
            </a:r>
            <a:r>
              <a:rPr lang="en-US" sz="400" dirty="0" smtClean="0"/>
              <a:t> (3), 1458-1460</a:t>
            </a:r>
          </a:p>
        </p:txBody>
      </p:sp>
      <p:pic>
        <p:nvPicPr>
          <p:cNvPr id="66" name="Picture 65" descr="Macintosh HD:Users:brooklyngrossbard:Desktop:unnamed.jpg"/>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1049000" y="6096000"/>
            <a:ext cx="3200400" cy="3124200"/>
          </a:xfrm>
          <a:prstGeom prst="rect">
            <a:avLst/>
          </a:prstGeom>
          <a:noFill/>
          <a:ln>
            <a:noFill/>
          </a:ln>
        </p:spPr>
      </p:pic>
      <p:pic>
        <p:nvPicPr>
          <p:cNvPr id="70" name="Picture 69" descr="Macintosh HD:Users:brooklyngrossbard:Desktop:unnamed-1.jpg"/>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4554200" y="6096000"/>
            <a:ext cx="3276600" cy="3124200"/>
          </a:xfrm>
          <a:prstGeom prst="rect">
            <a:avLst/>
          </a:prstGeom>
          <a:noFill/>
          <a:ln>
            <a:noFill/>
          </a:ln>
        </p:spPr>
      </p:pic>
      <p:pic>
        <p:nvPicPr>
          <p:cNvPr id="71" name="Picture 70" descr="Macintosh HD:Users:brooklyngrossbard:Desktop:unnamed-2.jpg"/>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8135600" y="6096000"/>
            <a:ext cx="2895600" cy="3124200"/>
          </a:xfrm>
          <a:prstGeom prst="rect">
            <a:avLst/>
          </a:prstGeom>
          <a:noFill/>
          <a:ln>
            <a:noFill/>
          </a:ln>
        </p:spPr>
      </p:pic>
      <p:pic>
        <p:nvPicPr>
          <p:cNvPr id="72" name="Picture 71" descr="Macintosh HD:Users:brooklyngrossbard:Desktop:unnamed-3.jpg"/>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1336000" y="6019800"/>
            <a:ext cx="3048000" cy="3200400"/>
          </a:xfrm>
          <a:prstGeom prst="rect">
            <a:avLst/>
          </a:prstGeom>
          <a:noFill/>
          <a:ln>
            <a:noFill/>
          </a:ln>
        </p:spPr>
      </p:pic>
      <p:pic>
        <p:nvPicPr>
          <p:cNvPr id="73" name="Picture 72" descr="Macintosh HD:Users:brooklyngrossbard:Desktop:unnamed-4.jpg"/>
          <p:cNvPicPr/>
          <p:nvPr/>
        </p:nvPicPr>
        <p:blipFill>
          <a:blip r:embed="rId12" cstate="print">
            <a:extLst>
              <a:ext uri="{28A0092B-C50C-407E-A947-70E740481C1C}">
                <a14:useLocalDpi xmlns="" xmlns:a14="http://schemas.microsoft.com/office/drawing/2010/main" val="0"/>
              </a:ext>
            </a:extLst>
          </a:blip>
          <a:srcRect b="30769"/>
          <a:stretch>
            <a:fillRect/>
          </a:stretch>
        </p:blipFill>
        <p:spPr bwMode="auto">
          <a:xfrm>
            <a:off x="24765000" y="6096000"/>
            <a:ext cx="3505200" cy="3124200"/>
          </a:xfrm>
          <a:prstGeom prst="rect">
            <a:avLst/>
          </a:prstGeom>
          <a:noFill/>
          <a:ln>
            <a:noFill/>
          </a:ln>
        </p:spPr>
      </p:pic>
      <p:sp>
        <p:nvSpPr>
          <p:cNvPr id="2" name="Rectangle 1"/>
          <p:cNvSpPr/>
          <p:nvPr/>
        </p:nvSpPr>
        <p:spPr>
          <a:xfrm>
            <a:off x="11049000" y="9296400"/>
            <a:ext cx="3429000" cy="1200328"/>
          </a:xfrm>
          <a:prstGeom prst="rect">
            <a:avLst/>
          </a:prstGeom>
        </p:spPr>
        <p:txBody>
          <a:bodyPr wrap="square">
            <a:spAutoFit/>
          </a:bodyPr>
          <a:lstStyle/>
          <a:p>
            <a:pPr lvl="0" algn="ctr"/>
            <a:r>
              <a:rPr lang="en-US" sz="2400" dirty="0">
                <a:latin typeface="+mn-lt"/>
                <a:ea typeface="MS Mincho" pitchFamily="49" charset="-128"/>
                <a:cs typeface="Times New Roman" pitchFamily="18" charset="0"/>
              </a:rPr>
              <a:t>Silk cocoons from </a:t>
            </a:r>
            <a:r>
              <a:rPr lang="en-US" sz="2400" i="1" dirty="0">
                <a:latin typeface="+mn-lt"/>
                <a:ea typeface="MS Mincho" pitchFamily="49" charset="-128"/>
                <a:cs typeface="Times New Roman" pitchFamily="18" charset="0"/>
              </a:rPr>
              <a:t>bombyx mori</a:t>
            </a:r>
            <a:r>
              <a:rPr lang="en-US" sz="2400" dirty="0">
                <a:latin typeface="+mn-lt"/>
                <a:ea typeface="MS Mincho" pitchFamily="49" charset="-128"/>
                <a:cs typeface="Times New Roman" pitchFamily="18" charset="0"/>
              </a:rPr>
              <a:t> silk worms</a:t>
            </a:r>
            <a:endParaRPr lang="en-US" sz="2400" dirty="0">
              <a:latin typeface="+mn-lt"/>
              <a:cs typeface="Arial" pitchFamily="34" charset="0"/>
            </a:endParaRPr>
          </a:p>
        </p:txBody>
      </p:sp>
      <p:sp>
        <p:nvSpPr>
          <p:cNvPr id="3" name="Rectangle 2"/>
          <p:cNvSpPr/>
          <p:nvPr/>
        </p:nvSpPr>
        <p:spPr>
          <a:xfrm>
            <a:off x="14554200" y="9296400"/>
            <a:ext cx="3276600" cy="830997"/>
          </a:xfrm>
          <a:prstGeom prst="rect">
            <a:avLst/>
          </a:prstGeom>
        </p:spPr>
        <p:txBody>
          <a:bodyPr wrap="square">
            <a:spAutoFit/>
          </a:bodyPr>
          <a:lstStyle/>
          <a:p>
            <a:pPr lvl="0" algn="ctr" eaLnBrk="0" hangingPunct="0"/>
            <a:r>
              <a:rPr lang="en-US" sz="2400" dirty="0">
                <a:latin typeface="Arial"/>
                <a:ea typeface="MS Mincho" pitchFamily="49" charset="-128"/>
                <a:cs typeface="Arial"/>
              </a:rPr>
              <a:t>Silk cocoons cut into dime sized pieces</a:t>
            </a:r>
            <a:endParaRPr lang="en-US" sz="2400" dirty="0">
              <a:latin typeface="Arial"/>
              <a:cs typeface="Arial"/>
            </a:endParaRPr>
          </a:p>
        </p:txBody>
      </p:sp>
      <p:sp>
        <p:nvSpPr>
          <p:cNvPr id="11" name="Rectangle 10"/>
          <p:cNvSpPr/>
          <p:nvPr/>
        </p:nvSpPr>
        <p:spPr>
          <a:xfrm>
            <a:off x="18059400" y="9296400"/>
            <a:ext cx="2971800" cy="1569660"/>
          </a:xfrm>
          <a:prstGeom prst="rect">
            <a:avLst/>
          </a:prstGeom>
        </p:spPr>
        <p:txBody>
          <a:bodyPr wrap="square">
            <a:spAutoFit/>
          </a:bodyPr>
          <a:lstStyle/>
          <a:p>
            <a:pPr lvl="0" algn="ctr" eaLnBrk="0" hangingPunct="0"/>
            <a:r>
              <a:rPr lang="en-US" sz="2400" dirty="0">
                <a:latin typeface="Arial"/>
                <a:ea typeface="MS Mincho" pitchFamily="49" charset="-128"/>
                <a:cs typeface="Arial"/>
              </a:rPr>
              <a:t>Silk fibroin after the sericin has been removed using Na</a:t>
            </a:r>
            <a:r>
              <a:rPr lang="en-US" sz="2400" baseline="-30000" dirty="0">
                <a:latin typeface="Arial"/>
                <a:ea typeface="MS Mincho" pitchFamily="49" charset="-128"/>
                <a:cs typeface="Arial"/>
              </a:rPr>
              <a:t>2</a:t>
            </a:r>
            <a:r>
              <a:rPr lang="en-US" sz="2400" dirty="0">
                <a:latin typeface="Arial"/>
                <a:ea typeface="MS Mincho" pitchFamily="49" charset="-128"/>
                <a:cs typeface="Arial"/>
              </a:rPr>
              <a:t>CO</a:t>
            </a:r>
            <a:r>
              <a:rPr lang="en-US" sz="2400" baseline="-30000" dirty="0">
                <a:latin typeface="Arial"/>
                <a:ea typeface="MS Mincho" pitchFamily="49" charset="-128"/>
                <a:cs typeface="Arial"/>
              </a:rPr>
              <a:t>3</a:t>
            </a:r>
            <a:endParaRPr lang="en-US" sz="2400" dirty="0">
              <a:latin typeface="Arial"/>
              <a:cs typeface="Arial"/>
            </a:endParaRPr>
          </a:p>
        </p:txBody>
      </p:sp>
      <p:sp>
        <p:nvSpPr>
          <p:cNvPr id="12" name="Rectangle 11"/>
          <p:cNvSpPr/>
          <p:nvPr/>
        </p:nvSpPr>
        <p:spPr>
          <a:xfrm>
            <a:off x="21336000" y="9296400"/>
            <a:ext cx="3048000" cy="1569660"/>
          </a:xfrm>
          <a:prstGeom prst="rect">
            <a:avLst/>
          </a:prstGeom>
        </p:spPr>
        <p:txBody>
          <a:bodyPr wrap="square">
            <a:spAutoFit/>
          </a:bodyPr>
          <a:lstStyle/>
          <a:p>
            <a:pPr lvl="0" algn="ctr" eaLnBrk="0" hangingPunct="0"/>
            <a:r>
              <a:rPr lang="en-US" sz="2400" dirty="0">
                <a:latin typeface="Arial"/>
                <a:ea typeface="MS Mincho" pitchFamily="49" charset="-128"/>
                <a:cs typeface="Arial"/>
              </a:rPr>
              <a:t>Silk fibroin during dialysis to remove the LiBr added to liquefy the silk</a:t>
            </a:r>
            <a:endParaRPr lang="en-US" sz="2400" dirty="0">
              <a:latin typeface="Arial"/>
              <a:cs typeface="Arial"/>
            </a:endParaRPr>
          </a:p>
        </p:txBody>
      </p:sp>
      <p:sp>
        <p:nvSpPr>
          <p:cNvPr id="13" name="Rectangle 12"/>
          <p:cNvSpPr/>
          <p:nvPr/>
        </p:nvSpPr>
        <p:spPr>
          <a:xfrm>
            <a:off x="25069800" y="9296400"/>
            <a:ext cx="2819400" cy="461665"/>
          </a:xfrm>
          <a:prstGeom prst="rect">
            <a:avLst/>
          </a:prstGeom>
        </p:spPr>
        <p:txBody>
          <a:bodyPr wrap="square">
            <a:spAutoFit/>
          </a:bodyPr>
          <a:lstStyle/>
          <a:p>
            <a:pPr lvl="0" algn="ctr"/>
            <a:r>
              <a:rPr lang="en-US" sz="2400" dirty="0" smtClean="0"/>
              <a:t>Finished scaffold </a:t>
            </a:r>
            <a:endParaRPr lang="en-US" sz="2400" dirty="0"/>
          </a:p>
        </p:txBody>
      </p:sp>
      <p:sp>
        <p:nvSpPr>
          <p:cNvPr id="17" name="TextBox 16"/>
          <p:cNvSpPr txBox="1"/>
          <p:nvPr/>
        </p:nvSpPr>
        <p:spPr>
          <a:xfrm>
            <a:off x="11201400" y="13030200"/>
            <a:ext cx="9677400" cy="89916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pic>
        <p:nvPicPr>
          <p:cNvPr id="74" name="Picture 5"/>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2115800" y="13335000"/>
            <a:ext cx="7559040" cy="4326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1582400" y="18211800"/>
            <a:ext cx="8610600" cy="3108544"/>
          </a:xfrm>
          <a:prstGeom prst="rect">
            <a:avLst/>
          </a:prstGeom>
        </p:spPr>
        <p:txBody>
          <a:bodyPr wrap="square">
            <a:spAutoFit/>
          </a:bodyPr>
          <a:lstStyle/>
          <a:p>
            <a:r>
              <a:rPr lang="en-US" sz="2800" dirty="0"/>
              <a:t>Glucose: </a:t>
            </a:r>
          </a:p>
          <a:p>
            <a:pPr lvl="1"/>
            <a:r>
              <a:rPr lang="en-US" sz="2400" dirty="0"/>
              <a:t>Overall:  21 days &amp; 2x12mm: 0.203 mmol/L </a:t>
            </a:r>
          </a:p>
          <a:p>
            <a:pPr lvl="1"/>
            <a:r>
              <a:rPr lang="en-US" sz="2400" dirty="0"/>
              <a:t>Highest averages: 2x4mm &amp; 10 days </a:t>
            </a:r>
          </a:p>
          <a:p>
            <a:pPr lvl="1"/>
            <a:r>
              <a:rPr lang="en-US" sz="2400" dirty="0"/>
              <a:t>HSD:  </a:t>
            </a:r>
          </a:p>
          <a:p>
            <a:pPr lvl="2"/>
            <a:r>
              <a:rPr lang="en-US" sz="2400" dirty="0"/>
              <a:t>Difference in average concentration between each scaffold size</a:t>
            </a:r>
          </a:p>
          <a:p>
            <a:pPr lvl="2"/>
            <a:r>
              <a:rPr lang="en-US" sz="2400" dirty="0"/>
              <a:t>Difference in average concentration between each culture period except days 3 and 7</a:t>
            </a:r>
          </a:p>
        </p:txBody>
      </p:sp>
      <p:sp>
        <p:nvSpPr>
          <p:cNvPr id="19" name="TextBox 18"/>
          <p:cNvSpPr txBox="1"/>
          <p:nvPr/>
        </p:nvSpPr>
        <p:spPr>
          <a:xfrm>
            <a:off x="21640800" y="13030200"/>
            <a:ext cx="10058400" cy="89916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pic>
        <p:nvPicPr>
          <p:cNvPr id="76" name="Picture 4"/>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22631400" y="13258800"/>
            <a:ext cx="7477760" cy="43608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22631400" y="18211800"/>
            <a:ext cx="8458200" cy="3108544"/>
          </a:xfrm>
          <a:prstGeom prst="rect">
            <a:avLst/>
          </a:prstGeom>
        </p:spPr>
        <p:txBody>
          <a:bodyPr wrap="square">
            <a:spAutoFit/>
          </a:bodyPr>
          <a:lstStyle/>
          <a:p>
            <a:r>
              <a:rPr lang="en-US" sz="2800" dirty="0"/>
              <a:t>Triglyceride:</a:t>
            </a:r>
          </a:p>
          <a:p>
            <a:pPr lvl="1"/>
            <a:r>
              <a:rPr lang="en-US" sz="2400" dirty="0"/>
              <a:t>7 days &amp; 2x10mm: 1.878 mmol/L</a:t>
            </a:r>
          </a:p>
          <a:p>
            <a:pPr lvl="1"/>
            <a:r>
              <a:rPr lang="en-US" sz="2400" dirty="0"/>
              <a:t>Highest averages: 2x8mm &amp; 21 days</a:t>
            </a:r>
          </a:p>
          <a:p>
            <a:pPr lvl="1"/>
            <a:r>
              <a:rPr lang="en-US" sz="2400" dirty="0"/>
              <a:t>HSD:  </a:t>
            </a:r>
          </a:p>
          <a:p>
            <a:pPr lvl="2"/>
            <a:r>
              <a:rPr lang="en-US" sz="2400" dirty="0"/>
              <a:t>Difference in average concentration between the small scaffold sizes</a:t>
            </a:r>
          </a:p>
          <a:p>
            <a:pPr lvl="2"/>
            <a:r>
              <a:rPr lang="en-US" sz="2400" dirty="0"/>
              <a:t>Difference in average concentration between all culture periods except for days 10 and 18</a:t>
            </a:r>
          </a:p>
        </p:txBody>
      </p:sp>
      <p:sp>
        <p:nvSpPr>
          <p:cNvPr id="22" name="TextBox 21"/>
          <p:cNvSpPr txBox="1"/>
          <p:nvPr/>
        </p:nvSpPr>
        <p:spPr>
          <a:xfrm>
            <a:off x="11049000" y="22936200"/>
            <a:ext cx="9829800" cy="89916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pic>
        <p:nvPicPr>
          <p:cNvPr id="77" name="Picture 3"/>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12039600" y="23317200"/>
            <a:ext cx="7559040" cy="4259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11277600" y="27889200"/>
            <a:ext cx="9144000" cy="3108544"/>
          </a:xfrm>
          <a:prstGeom prst="rect">
            <a:avLst/>
          </a:prstGeom>
        </p:spPr>
        <p:txBody>
          <a:bodyPr wrap="square">
            <a:spAutoFit/>
          </a:bodyPr>
          <a:lstStyle/>
          <a:p>
            <a:r>
              <a:rPr lang="en-US" sz="2800" dirty="0"/>
              <a:t>Free fatty acid:</a:t>
            </a:r>
          </a:p>
          <a:p>
            <a:pPr lvl="1"/>
            <a:r>
              <a:rPr lang="en-US" sz="2400" dirty="0"/>
              <a:t>18 days &amp; 2x10mm: 872.733 µM </a:t>
            </a:r>
          </a:p>
          <a:p>
            <a:pPr lvl="1"/>
            <a:r>
              <a:rPr lang="en-US" sz="2400" dirty="0"/>
              <a:t>Highest averages: 2x12mm &amp; 28 days</a:t>
            </a:r>
          </a:p>
          <a:p>
            <a:pPr lvl="1"/>
            <a:r>
              <a:rPr lang="en-US" sz="2400" dirty="0"/>
              <a:t>HSD:</a:t>
            </a:r>
          </a:p>
          <a:p>
            <a:pPr lvl="2"/>
            <a:r>
              <a:rPr lang="en-US" sz="2400" dirty="0"/>
              <a:t>Difference in average concentration between larger and smaller scaffold sizes</a:t>
            </a:r>
          </a:p>
          <a:p>
            <a:pPr lvl="2"/>
            <a:r>
              <a:rPr lang="en-US" sz="2400" dirty="0"/>
              <a:t>No significance in average concentration between culture periods</a:t>
            </a:r>
          </a:p>
        </p:txBody>
      </p:sp>
      <p:sp>
        <p:nvSpPr>
          <p:cNvPr id="24" name="TextBox 23"/>
          <p:cNvSpPr txBox="1"/>
          <p:nvPr/>
        </p:nvSpPr>
        <p:spPr>
          <a:xfrm>
            <a:off x="21564600" y="22936200"/>
            <a:ext cx="9982200" cy="89916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25" name="TextBox 24"/>
          <p:cNvSpPr txBox="1"/>
          <p:nvPr/>
        </p:nvSpPr>
        <p:spPr>
          <a:xfrm>
            <a:off x="22098000" y="23469600"/>
            <a:ext cx="7543800" cy="523220"/>
          </a:xfrm>
          <a:prstGeom prst="rect">
            <a:avLst/>
          </a:prstGeom>
          <a:noFill/>
        </p:spPr>
        <p:txBody>
          <a:bodyPr wrap="square" rtlCol="0">
            <a:spAutoFit/>
          </a:bodyPr>
          <a:lstStyle/>
          <a:p>
            <a:r>
              <a:rPr lang="en-US" sz="2800" dirty="0" smtClean="0"/>
              <a:t>Summary:</a:t>
            </a:r>
            <a:endParaRPr lang="en-US" sz="2800" dirty="0"/>
          </a:p>
        </p:txBody>
      </p:sp>
      <p:graphicFrame>
        <p:nvGraphicFramePr>
          <p:cNvPr id="80" name="Table 79"/>
          <p:cNvGraphicFramePr>
            <a:graphicFrameLocks noGrp="1"/>
          </p:cNvGraphicFramePr>
          <p:nvPr>
            <p:extLst>
              <p:ext uri="{D42A27DB-BD31-4B8C-83A1-F6EECF244321}">
                <p14:modId xmlns="" xmlns:p14="http://schemas.microsoft.com/office/powerpoint/2010/main" val="495794175"/>
              </p:ext>
            </p:extLst>
          </p:nvPr>
        </p:nvGraphicFramePr>
        <p:xfrm>
          <a:off x="22555200" y="24384000"/>
          <a:ext cx="8305801" cy="3611367"/>
        </p:xfrm>
        <a:graphic>
          <a:graphicData uri="http://schemas.openxmlformats.org/drawingml/2006/table">
            <a:tbl>
              <a:tblPr/>
              <a:tblGrid>
                <a:gridCol w="1393705"/>
                <a:gridCol w="1437699"/>
                <a:gridCol w="1169065"/>
                <a:gridCol w="1438635"/>
                <a:gridCol w="1438635"/>
                <a:gridCol w="1428062"/>
              </a:tblGrid>
              <a:tr h="685800">
                <a:tc>
                  <a:txBody>
                    <a:bodyPr/>
                    <a:lstStyle/>
                    <a:p>
                      <a:pPr marL="0" marR="0" algn="ctr">
                        <a:lnSpc>
                          <a:spcPct val="200000"/>
                        </a:lnSpc>
                        <a:spcBef>
                          <a:spcPts val="0"/>
                        </a:spcBef>
                        <a:spcAft>
                          <a:spcPts val="0"/>
                        </a:spcAft>
                      </a:pPr>
                      <a:r>
                        <a:rPr lang="en-US" sz="1100" b="1" i="1" dirty="0">
                          <a:solidFill>
                            <a:srgbClr val="000000"/>
                          </a:solidFill>
                          <a:latin typeface="Times New Roman"/>
                          <a:ea typeface="Times New Roman"/>
                          <a:cs typeface="Times New Roman"/>
                        </a:rPr>
                        <a:t>Source of Variation</a:t>
                      </a:r>
                      <a:endParaRPr lang="en-US" sz="1200" dirty="0">
                        <a:solidFill>
                          <a:srgbClr val="000000"/>
                        </a:solidFill>
                        <a:latin typeface="Cambria"/>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100" b="1" i="1" dirty="0">
                          <a:solidFill>
                            <a:srgbClr val="000000"/>
                          </a:solidFill>
                          <a:latin typeface="Times New Roman"/>
                          <a:ea typeface="Times New Roman"/>
                          <a:cs typeface="Times New Roman"/>
                        </a:rPr>
                        <a:t>SS</a:t>
                      </a:r>
                      <a:endParaRPr lang="en-US" sz="1200" dirty="0">
                        <a:solidFill>
                          <a:srgbClr val="000000"/>
                        </a:solidFill>
                        <a:latin typeface="Cambria"/>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100" b="1" i="1" dirty="0">
                          <a:solidFill>
                            <a:srgbClr val="000000"/>
                          </a:solidFill>
                          <a:latin typeface="Times New Roman"/>
                          <a:ea typeface="Times New Roman"/>
                          <a:cs typeface="Times New Roman"/>
                        </a:rPr>
                        <a:t>df</a:t>
                      </a:r>
                      <a:endParaRPr lang="en-US" sz="1200" dirty="0">
                        <a:solidFill>
                          <a:srgbClr val="000000"/>
                        </a:solidFill>
                        <a:latin typeface="Cambria"/>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100" b="1" i="1" dirty="0">
                          <a:solidFill>
                            <a:srgbClr val="000000"/>
                          </a:solidFill>
                          <a:latin typeface="Times New Roman"/>
                          <a:ea typeface="Times New Roman"/>
                          <a:cs typeface="Times New Roman"/>
                        </a:rPr>
                        <a:t>MS</a:t>
                      </a:r>
                      <a:endParaRPr lang="en-US" sz="1200" dirty="0">
                        <a:solidFill>
                          <a:srgbClr val="000000"/>
                        </a:solidFill>
                        <a:latin typeface="Cambria"/>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i="1" dirty="0" smtClean="0">
                          <a:solidFill>
                            <a:srgbClr val="000000"/>
                          </a:solidFill>
                          <a:latin typeface="Cambria"/>
                          <a:ea typeface="ＭＳ 明朝"/>
                          <a:cs typeface="Times New Roman"/>
                        </a:rPr>
                        <a:t>F</a:t>
                      </a:r>
                      <a:endParaRPr lang="en-US" sz="1200" b="1" i="1" dirty="0">
                        <a:solidFill>
                          <a:srgbClr val="000000"/>
                        </a:solidFill>
                        <a:latin typeface="Cambria"/>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100" b="1" i="1" dirty="0">
                          <a:solidFill>
                            <a:srgbClr val="000000"/>
                          </a:solidFill>
                          <a:latin typeface="Times New Roman"/>
                          <a:ea typeface="Times New Roman"/>
                          <a:cs typeface="Times New Roman"/>
                        </a:rPr>
                        <a:t>P-value</a:t>
                      </a:r>
                      <a:endParaRPr lang="en-US" sz="1200" dirty="0">
                        <a:solidFill>
                          <a:srgbClr val="000000"/>
                        </a:solidFill>
                        <a:latin typeface="Cambria"/>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0634">
                <a:tc>
                  <a:txBody>
                    <a:bodyPr/>
                    <a:lstStyle/>
                    <a:p>
                      <a:pPr marL="0" marR="0">
                        <a:lnSpc>
                          <a:spcPct val="200000"/>
                        </a:lnSpc>
                        <a:spcBef>
                          <a:spcPts val="0"/>
                        </a:spcBef>
                        <a:spcAft>
                          <a:spcPts val="0"/>
                        </a:spcAft>
                      </a:pPr>
                      <a:r>
                        <a:rPr lang="en-US" sz="1100" b="1" dirty="0">
                          <a:solidFill>
                            <a:srgbClr val="000000"/>
                          </a:solidFill>
                          <a:latin typeface="Times New Roman"/>
                          <a:ea typeface="Times New Roman"/>
                          <a:cs typeface="Times New Roman"/>
                        </a:rPr>
                        <a:t>Culture Period</a:t>
                      </a:r>
                      <a:endParaRPr lang="en-US" sz="1200" dirty="0">
                        <a:solidFill>
                          <a:srgbClr val="000000"/>
                        </a:solidFill>
                        <a:latin typeface="Cambria"/>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r">
                        <a:lnSpc>
                          <a:spcPct val="200000"/>
                        </a:lnSpc>
                        <a:spcBef>
                          <a:spcPts val="0"/>
                        </a:spcBef>
                        <a:spcAft>
                          <a:spcPts val="0"/>
                        </a:spcAft>
                      </a:pPr>
                      <a:r>
                        <a:rPr lang="en-US" sz="1100" dirty="0">
                          <a:solidFill>
                            <a:srgbClr val="000000"/>
                          </a:solidFill>
                          <a:latin typeface="Times New Roman"/>
                          <a:ea typeface="Times New Roman"/>
                          <a:cs typeface="Times New Roman"/>
                        </a:rPr>
                        <a:t>1462579.75</a:t>
                      </a:r>
                      <a:endParaRPr lang="en-US" sz="1200" dirty="0">
                        <a:solidFill>
                          <a:srgbClr val="000000"/>
                        </a:solidFill>
                        <a:latin typeface="Cambria"/>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r">
                        <a:lnSpc>
                          <a:spcPct val="200000"/>
                        </a:lnSpc>
                        <a:spcBef>
                          <a:spcPts val="0"/>
                        </a:spcBef>
                        <a:spcAft>
                          <a:spcPts val="0"/>
                        </a:spcAft>
                      </a:pPr>
                      <a:r>
                        <a:rPr lang="en-US" sz="1100" dirty="0">
                          <a:solidFill>
                            <a:srgbClr val="000000"/>
                          </a:solidFill>
                          <a:latin typeface="Times New Roman"/>
                          <a:ea typeface="Times New Roman"/>
                          <a:cs typeface="Times New Roman"/>
                        </a:rPr>
                        <a:t>4</a:t>
                      </a:r>
                      <a:endParaRPr lang="en-US" sz="1200" dirty="0">
                        <a:solidFill>
                          <a:srgbClr val="000000"/>
                        </a:solidFill>
                        <a:latin typeface="Cambria"/>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r">
                        <a:lnSpc>
                          <a:spcPct val="200000"/>
                        </a:lnSpc>
                        <a:spcBef>
                          <a:spcPts val="0"/>
                        </a:spcBef>
                        <a:spcAft>
                          <a:spcPts val="0"/>
                        </a:spcAft>
                      </a:pPr>
                      <a:r>
                        <a:rPr lang="en-US" sz="1100" dirty="0">
                          <a:solidFill>
                            <a:srgbClr val="000000"/>
                          </a:solidFill>
                          <a:latin typeface="Times New Roman"/>
                          <a:ea typeface="Times New Roman"/>
                          <a:cs typeface="Times New Roman"/>
                        </a:rPr>
                        <a:t>365644.936</a:t>
                      </a:r>
                      <a:endParaRPr lang="en-US" sz="1200" dirty="0">
                        <a:solidFill>
                          <a:srgbClr val="000000"/>
                        </a:solidFill>
                        <a:latin typeface="Cambria"/>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r">
                        <a:lnSpc>
                          <a:spcPct val="200000"/>
                        </a:lnSpc>
                        <a:spcBef>
                          <a:spcPts val="0"/>
                        </a:spcBef>
                        <a:spcAft>
                          <a:spcPts val="0"/>
                        </a:spcAft>
                      </a:pPr>
                      <a:r>
                        <a:rPr lang="en-US" sz="1100" dirty="0">
                          <a:solidFill>
                            <a:srgbClr val="000000"/>
                          </a:solidFill>
                          <a:latin typeface="Times New Roman"/>
                          <a:ea typeface="Times New Roman"/>
                          <a:cs typeface="Times New Roman"/>
                        </a:rPr>
                        <a:t>17.8225157</a:t>
                      </a:r>
                      <a:endParaRPr lang="en-US" sz="1200" dirty="0">
                        <a:solidFill>
                          <a:srgbClr val="000000"/>
                        </a:solidFill>
                        <a:latin typeface="Cambria"/>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r">
                        <a:lnSpc>
                          <a:spcPct val="200000"/>
                        </a:lnSpc>
                        <a:spcBef>
                          <a:spcPts val="0"/>
                        </a:spcBef>
                        <a:spcAft>
                          <a:spcPts val="0"/>
                        </a:spcAft>
                      </a:pPr>
                      <a:r>
                        <a:rPr lang="en-US" sz="1100" dirty="0" smtClean="0">
                          <a:solidFill>
                            <a:schemeClr val="tx1"/>
                          </a:solidFill>
                          <a:latin typeface="Times New Roman"/>
                          <a:ea typeface="Times New Roman"/>
                          <a:cs typeface="Times New Roman"/>
                        </a:rPr>
                        <a:t>&lt;.01</a:t>
                      </a:r>
                      <a:endParaRPr lang="en-US" sz="1200" dirty="0">
                        <a:solidFill>
                          <a:schemeClr val="tx1"/>
                        </a:solidFill>
                        <a:latin typeface="Cambria"/>
                        <a:ea typeface="ＭＳ 明朝"/>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480317">
                <a:tc>
                  <a:txBody>
                    <a:bodyPr/>
                    <a:lstStyle/>
                    <a:p>
                      <a:pPr marL="0" marR="0">
                        <a:lnSpc>
                          <a:spcPct val="200000"/>
                        </a:lnSpc>
                        <a:spcBef>
                          <a:spcPts val="0"/>
                        </a:spcBef>
                        <a:spcAft>
                          <a:spcPts val="0"/>
                        </a:spcAft>
                      </a:pPr>
                      <a:r>
                        <a:rPr lang="en-US" sz="1100" b="1" dirty="0">
                          <a:solidFill>
                            <a:srgbClr val="000000"/>
                          </a:solidFill>
                          <a:latin typeface="Times New Roman"/>
                          <a:ea typeface="Times New Roman"/>
                          <a:cs typeface="Times New Roman"/>
                        </a:rPr>
                        <a:t>Scaffold Size</a:t>
                      </a:r>
                      <a:endParaRPr lang="en-US" sz="1200" dirty="0">
                        <a:solidFill>
                          <a:srgbClr val="000000"/>
                        </a:solidFill>
                        <a:latin typeface="Cambria"/>
                        <a:ea typeface="ＭＳ 明朝"/>
                        <a:cs typeface="Times New Roman"/>
                      </a:endParaRPr>
                    </a:p>
                  </a:txBody>
                  <a:tcPr marL="68580" marR="68580" marT="0" marB="0">
                    <a:lnL>
                      <a:noFill/>
                    </a:lnL>
                    <a:lnR>
                      <a:noFill/>
                    </a:lnR>
                    <a:lnT>
                      <a:noFill/>
                    </a:lnT>
                    <a:lnB>
                      <a:noFill/>
                    </a:lnB>
                  </a:tcPr>
                </a:tc>
                <a:tc>
                  <a:txBody>
                    <a:bodyPr/>
                    <a:lstStyle/>
                    <a:p>
                      <a:pPr marL="0" marR="0" algn="r">
                        <a:lnSpc>
                          <a:spcPct val="200000"/>
                        </a:lnSpc>
                        <a:spcBef>
                          <a:spcPts val="0"/>
                        </a:spcBef>
                        <a:spcAft>
                          <a:spcPts val="0"/>
                        </a:spcAft>
                      </a:pPr>
                      <a:r>
                        <a:rPr lang="en-US" sz="1100" dirty="0">
                          <a:solidFill>
                            <a:srgbClr val="000000"/>
                          </a:solidFill>
                          <a:latin typeface="Times New Roman"/>
                          <a:ea typeface="Times New Roman"/>
                          <a:cs typeface="Times New Roman"/>
                        </a:rPr>
                        <a:t>383986.120</a:t>
                      </a:r>
                      <a:endParaRPr lang="en-US" sz="1200" dirty="0">
                        <a:solidFill>
                          <a:srgbClr val="000000"/>
                        </a:solidFill>
                        <a:latin typeface="Cambria"/>
                        <a:ea typeface="ＭＳ 明朝"/>
                        <a:cs typeface="Times New Roman"/>
                      </a:endParaRPr>
                    </a:p>
                  </a:txBody>
                  <a:tcPr marL="68580" marR="68580" marT="0" marB="0">
                    <a:lnL>
                      <a:noFill/>
                    </a:lnL>
                    <a:lnR>
                      <a:noFill/>
                    </a:lnR>
                    <a:lnT>
                      <a:noFill/>
                    </a:lnT>
                    <a:lnB>
                      <a:noFill/>
                    </a:lnB>
                  </a:tcPr>
                </a:tc>
                <a:tc>
                  <a:txBody>
                    <a:bodyPr/>
                    <a:lstStyle/>
                    <a:p>
                      <a:pPr marL="0" marR="0" algn="r">
                        <a:lnSpc>
                          <a:spcPct val="200000"/>
                        </a:lnSpc>
                        <a:spcBef>
                          <a:spcPts val="0"/>
                        </a:spcBef>
                        <a:spcAft>
                          <a:spcPts val="0"/>
                        </a:spcAft>
                      </a:pPr>
                      <a:r>
                        <a:rPr lang="en-US" sz="1100" dirty="0">
                          <a:solidFill>
                            <a:srgbClr val="000000"/>
                          </a:solidFill>
                          <a:latin typeface="Times New Roman"/>
                          <a:ea typeface="Times New Roman"/>
                          <a:cs typeface="Times New Roman"/>
                        </a:rPr>
                        <a:t>5</a:t>
                      </a:r>
                      <a:endParaRPr lang="en-US" sz="1200" dirty="0">
                        <a:solidFill>
                          <a:srgbClr val="000000"/>
                        </a:solidFill>
                        <a:latin typeface="Cambria"/>
                        <a:ea typeface="ＭＳ 明朝"/>
                        <a:cs typeface="Times New Roman"/>
                      </a:endParaRPr>
                    </a:p>
                  </a:txBody>
                  <a:tcPr marL="68580" marR="68580" marT="0" marB="0">
                    <a:lnL>
                      <a:noFill/>
                    </a:lnL>
                    <a:lnR>
                      <a:noFill/>
                    </a:lnR>
                    <a:lnT>
                      <a:noFill/>
                    </a:lnT>
                    <a:lnB>
                      <a:noFill/>
                    </a:lnB>
                  </a:tcPr>
                </a:tc>
                <a:tc>
                  <a:txBody>
                    <a:bodyPr/>
                    <a:lstStyle/>
                    <a:p>
                      <a:pPr marL="0" marR="0" algn="r">
                        <a:lnSpc>
                          <a:spcPct val="200000"/>
                        </a:lnSpc>
                        <a:spcBef>
                          <a:spcPts val="0"/>
                        </a:spcBef>
                        <a:spcAft>
                          <a:spcPts val="0"/>
                        </a:spcAft>
                      </a:pPr>
                      <a:r>
                        <a:rPr lang="en-US" sz="1100" dirty="0">
                          <a:solidFill>
                            <a:srgbClr val="000000"/>
                          </a:solidFill>
                          <a:latin typeface="Times New Roman"/>
                          <a:ea typeface="Times New Roman"/>
                          <a:cs typeface="Times New Roman"/>
                        </a:rPr>
                        <a:t>76797.2399</a:t>
                      </a:r>
                      <a:endParaRPr lang="en-US" sz="1200" dirty="0">
                        <a:solidFill>
                          <a:srgbClr val="000000"/>
                        </a:solidFill>
                        <a:latin typeface="Cambria"/>
                        <a:ea typeface="ＭＳ 明朝"/>
                        <a:cs typeface="Times New Roman"/>
                      </a:endParaRPr>
                    </a:p>
                  </a:txBody>
                  <a:tcPr marL="68580" marR="68580" marT="0" marB="0">
                    <a:lnL>
                      <a:noFill/>
                    </a:lnL>
                    <a:lnR>
                      <a:noFill/>
                    </a:lnR>
                    <a:lnT>
                      <a:noFill/>
                    </a:lnT>
                    <a:lnB>
                      <a:noFill/>
                    </a:lnB>
                  </a:tcPr>
                </a:tc>
                <a:tc>
                  <a:txBody>
                    <a:bodyPr/>
                    <a:lstStyle/>
                    <a:p>
                      <a:pPr marL="0" marR="0" algn="r">
                        <a:lnSpc>
                          <a:spcPct val="200000"/>
                        </a:lnSpc>
                        <a:spcBef>
                          <a:spcPts val="0"/>
                        </a:spcBef>
                        <a:spcAft>
                          <a:spcPts val="0"/>
                        </a:spcAft>
                      </a:pPr>
                      <a:r>
                        <a:rPr lang="en-US" sz="1100" dirty="0">
                          <a:solidFill>
                            <a:srgbClr val="000000"/>
                          </a:solidFill>
                          <a:latin typeface="Times New Roman"/>
                          <a:ea typeface="Times New Roman"/>
                          <a:cs typeface="Times New Roman"/>
                        </a:rPr>
                        <a:t>3.74330363</a:t>
                      </a:r>
                      <a:endParaRPr lang="en-US" sz="1200" dirty="0">
                        <a:solidFill>
                          <a:srgbClr val="000000"/>
                        </a:solidFill>
                        <a:latin typeface="Cambria"/>
                        <a:ea typeface="ＭＳ 明朝"/>
                        <a:cs typeface="Times New Roman"/>
                      </a:endParaRPr>
                    </a:p>
                  </a:txBody>
                  <a:tcPr marL="68580" marR="68580" marT="0" marB="0">
                    <a:lnL>
                      <a:noFill/>
                    </a:lnL>
                    <a:lnR>
                      <a:noFill/>
                    </a:lnR>
                    <a:lnT>
                      <a:noFill/>
                    </a:lnT>
                    <a:lnB>
                      <a:noFill/>
                    </a:lnB>
                  </a:tcPr>
                </a:tc>
                <a:tc>
                  <a:txBody>
                    <a:bodyPr/>
                    <a:lstStyle/>
                    <a:p>
                      <a:pPr marL="0" marR="0" algn="r">
                        <a:lnSpc>
                          <a:spcPct val="200000"/>
                        </a:lnSpc>
                        <a:spcBef>
                          <a:spcPts val="0"/>
                        </a:spcBef>
                        <a:spcAft>
                          <a:spcPts val="0"/>
                        </a:spcAft>
                      </a:pPr>
                      <a:r>
                        <a:rPr lang="en-US" sz="1100" dirty="0" smtClean="0">
                          <a:solidFill>
                            <a:schemeClr val="tx1"/>
                          </a:solidFill>
                          <a:latin typeface="Times New Roman"/>
                          <a:ea typeface="Times New Roman"/>
                          <a:cs typeface="Times New Roman"/>
                        </a:rPr>
                        <a:t>&lt;.01</a:t>
                      </a:r>
                      <a:endParaRPr lang="en-US" sz="1200" dirty="0">
                        <a:solidFill>
                          <a:schemeClr val="tx1"/>
                        </a:solidFill>
                        <a:latin typeface="Cambria"/>
                        <a:ea typeface="ＭＳ 明朝"/>
                        <a:cs typeface="Times New Roman"/>
                      </a:endParaRPr>
                    </a:p>
                  </a:txBody>
                  <a:tcPr marL="68580" marR="68580" marT="0" marB="0">
                    <a:lnL>
                      <a:noFill/>
                    </a:lnL>
                    <a:lnR>
                      <a:noFill/>
                    </a:lnR>
                    <a:lnT>
                      <a:noFill/>
                    </a:lnT>
                    <a:lnB>
                      <a:noFill/>
                    </a:lnB>
                  </a:tcPr>
                </a:tc>
              </a:tr>
              <a:tr h="480317">
                <a:tc>
                  <a:txBody>
                    <a:bodyPr/>
                    <a:lstStyle/>
                    <a:p>
                      <a:pPr marL="0" marR="0">
                        <a:lnSpc>
                          <a:spcPct val="200000"/>
                        </a:lnSpc>
                        <a:spcBef>
                          <a:spcPts val="0"/>
                        </a:spcBef>
                        <a:spcAft>
                          <a:spcPts val="0"/>
                        </a:spcAft>
                      </a:pPr>
                      <a:r>
                        <a:rPr lang="en-US" sz="1100" b="1" dirty="0">
                          <a:solidFill>
                            <a:srgbClr val="000000"/>
                          </a:solidFill>
                          <a:latin typeface="Times New Roman"/>
                          <a:ea typeface="Times New Roman"/>
                          <a:cs typeface="Times New Roman"/>
                        </a:rPr>
                        <a:t>Interaction</a:t>
                      </a:r>
                      <a:endParaRPr lang="en-US" sz="1200" dirty="0">
                        <a:solidFill>
                          <a:srgbClr val="000000"/>
                        </a:solidFill>
                        <a:latin typeface="Cambria"/>
                        <a:ea typeface="ＭＳ 明朝"/>
                        <a:cs typeface="Times New Roman"/>
                      </a:endParaRPr>
                    </a:p>
                  </a:txBody>
                  <a:tcPr marL="68580" marR="68580" marT="0" marB="0">
                    <a:lnL>
                      <a:noFill/>
                    </a:lnL>
                    <a:lnR>
                      <a:noFill/>
                    </a:lnR>
                    <a:lnT>
                      <a:noFill/>
                    </a:lnT>
                    <a:lnB>
                      <a:noFill/>
                    </a:lnB>
                    <a:solidFill>
                      <a:srgbClr val="C0C0C0"/>
                    </a:solidFill>
                  </a:tcPr>
                </a:tc>
                <a:tc>
                  <a:txBody>
                    <a:bodyPr/>
                    <a:lstStyle/>
                    <a:p>
                      <a:pPr marL="0" marR="0" algn="r">
                        <a:lnSpc>
                          <a:spcPct val="200000"/>
                        </a:lnSpc>
                        <a:spcBef>
                          <a:spcPts val="0"/>
                        </a:spcBef>
                        <a:spcAft>
                          <a:spcPts val="0"/>
                        </a:spcAft>
                      </a:pPr>
                      <a:r>
                        <a:rPr lang="en-US" sz="1100" dirty="0">
                          <a:solidFill>
                            <a:srgbClr val="000000"/>
                          </a:solidFill>
                          <a:latin typeface="Times New Roman"/>
                          <a:ea typeface="Times New Roman"/>
                          <a:cs typeface="Times New Roman"/>
                        </a:rPr>
                        <a:t>1189198.74</a:t>
                      </a:r>
                      <a:endParaRPr lang="en-US" sz="1200" dirty="0">
                        <a:solidFill>
                          <a:srgbClr val="000000"/>
                        </a:solidFill>
                        <a:latin typeface="Cambria"/>
                        <a:ea typeface="ＭＳ 明朝"/>
                        <a:cs typeface="Times New Roman"/>
                      </a:endParaRPr>
                    </a:p>
                  </a:txBody>
                  <a:tcPr marL="68580" marR="68580" marT="0" marB="0">
                    <a:lnL>
                      <a:noFill/>
                    </a:lnL>
                    <a:lnR>
                      <a:noFill/>
                    </a:lnR>
                    <a:lnT>
                      <a:noFill/>
                    </a:lnT>
                    <a:lnB>
                      <a:noFill/>
                    </a:lnB>
                    <a:solidFill>
                      <a:srgbClr val="C0C0C0"/>
                    </a:solidFill>
                  </a:tcPr>
                </a:tc>
                <a:tc>
                  <a:txBody>
                    <a:bodyPr/>
                    <a:lstStyle/>
                    <a:p>
                      <a:pPr marL="0" marR="0" algn="r">
                        <a:lnSpc>
                          <a:spcPct val="200000"/>
                        </a:lnSpc>
                        <a:spcBef>
                          <a:spcPts val="0"/>
                        </a:spcBef>
                        <a:spcAft>
                          <a:spcPts val="0"/>
                        </a:spcAft>
                      </a:pPr>
                      <a:r>
                        <a:rPr lang="en-US" sz="1100" dirty="0">
                          <a:solidFill>
                            <a:srgbClr val="000000"/>
                          </a:solidFill>
                          <a:latin typeface="Times New Roman"/>
                          <a:ea typeface="Times New Roman"/>
                          <a:cs typeface="Times New Roman"/>
                        </a:rPr>
                        <a:t>20</a:t>
                      </a:r>
                      <a:endParaRPr lang="en-US" sz="1200" dirty="0">
                        <a:solidFill>
                          <a:srgbClr val="000000"/>
                        </a:solidFill>
                        <a:latin typeface="Cambria"/>
                        <a:ea typeface="ＭＳ 明朝"/>
                        <a:cs typeface="Times New Roman"/>
                      </a:endParaRPr>
                    </a:p>
                  </a:txBody>
                  <a:tcPr marL="68580" marR="68580" marT="0" marB="0">
                    <a:lnL>
                      <a:noFill/>
                    </a:lnL>
                    <a:lnR>
                      <a:noFill/>
                    </a:lnR>
                    <a:lnT>
                      <a:noFill/>
                    </a:lnT>
                    <a:lnB>
                      <a:noFill/>
                    </a:lnB>
                    <a:solidFill>
                      <a:srgbClr val="C0C0C0"/>
                    </a:solidFill>
                  </a:tcPr>
                </a:tc>
                <a:tc>
                  <a:txBody>
                    <a:bodyPr/>
                    <a:lstStyle/>
                    <a:p>
                      <a:pPr marL="0" marR="0" algn="r">
                        <a:lnSpc>
                          <a:spcPct val="200000"/>
                        </a:lnSpc>
                        <a:spcBef>
                          <a:spcPts val="0"/>
                        </a:spcBef>
                        <a:spcAft>
                          <a:spcPts val="0"/>
                        </a:spcAft>
                      </a:pPr>
                      <a:r>
                        <a:rPr lang="en-US" sz="1100" dirty="0">
                          <a:solidFill>
                            <a:srgbClr val="000000"/>
                          </a:solidFill>
                          <a:latin typeface="Times New Roman"/>
                          <a:ea typeface="Times New Roman"/>
                          <a:cs typeface="Times New Roman"/>
                        </a:rPr>
                        <a:t>59459.9372</a:t>
                      </a:r>
                      <a:endParaRPr lang="en-US" sz="1200" dirty="0">
                        <a:solidFill>
                          <a:srgbClr val="000000"/>
                        </a:solidFill>
                        <a:latin typeface="Cambria"/>
                        <a:ea typeface="ＭＳ 明朝"/>
                        <a:cs typeface="Times New Roman"/>
                      </a:endParaRPr>
                    </a:p>
                  </a:txBody>
                  <a:tcPr marL="68580" marR="68580" marT="0" marB="0">
                    <a:lnL>
                      <a:noFill/>
                    </a:lnL>
                    <a:lnR>
                      <a:noFill/>
                    </a:lnR>
                    <a:lnT>
                      <a:noFill/>
                    </a:lnT>
                    <a:lnB>
                      <a:noFill/>
                    </a:lnB>
                    <a:solidFill>
                      <a:srgbClr val="C0C0C0"/>
                    </a:solidFill>
                  </a:tcPr>
                </a:tc>
                <a:tc>
                  <a:txBody>
                    <a:bodyPr/>
                    <a:lstStyle/>
                    <a:p>
                      <a:pPr marL="0" marR="0" algn="r">
                        <a:lnSpc>
                          <a:spcPct val="200000"/>
                        </a:lnSpc>
                        <a:spcBef>
                          <a:spcPts val="0"/>
                        </a:spcBef>
                        <a:spcAft>
                          <a:spcPts val="0"/>
                        </a:spcAft>
                      </a:pPr>
                      <a:r>
                        <a:rPr lang="en-US" sz="1100" dirty="0">
                          <a:solidFill>
                            <a:srgbClr val="000000"/>
                          </a:solidFill>
                          <a:latin typeface="Times New Roman"/>
                          <a:ea typeface="Times New Roman"/>
                          <a:cs typeface="Times New Roman"/>
                        </a:rPr>
                        <a:t>2.89823695</a:t>
                      </a:r>
                      <a:endParaRPr lang="en-US" sz="1200" dirty="0">
                        <a:solidFill>
                          <a:srgbClr val="000000"/>
                        </a:solidFill>
                        <a:latin typeface="Cambria"/>
                        <a:ea typeface="ＭＳ 明朝"/>
                        <a:cs typeface="Times New Roman"/>
                      </a:endParaRPr>
                    </a:p>
                  </a:txBody>
                  <a:tcPr marL="68580" marR="68580" marT="0" marB="0">
                    <a:lnL>
                      <a:noFill/>
                    </a:lnL>
                    <a:lnR>
                      <a:noFill/>
                    </a:lnR>
                    <a:lnT>
                      <a:noFill/>
                    </a:lnT>
                    <a:lnB>
                      <a:noFill/>
                    </a:lnB>
                    <a:solidFill>
                      <a:srgbClr val="C0C0C0"/>
                    </a:solidFill>
                  </a:tcPr>
                </a:tc>
                <a:tc>
                  <a:txBody>
                    <a:bodyPr/>
                    <a:lstStyle/>
                    <a:p>
                      <a:pPr marL="0" marR="0" algn="r">
                        <a:lnSpc>
                          <a:spcPct val="200000"/>
                        </a:lnSpc>
                        <a:spcBef>
                          <a:spcPts val="0"/>
                        </a:spcBef>
                        <a:spcAft>
                          <a:spcPts val="0"/>
                        </a:spcAft>
                      </a:pPr>
                      <a:r>
                        <a:rPr lang="en-US" sz="1100" dirty="0" smtClean="0">
                          <a:solidFill>
                            <a:schemeClr val="tx1"/>
                          </a:solidFill>
                          <a:latin typeface="Times New Roman"/>
                          <a:ea typeface="Times New Roman"/>
                          <a:cs typeface="Times New Roman"/>
                        </a:rPr>
                        <a:t>&lt;.01</a:t>
                      </a:r>
                      <a:endParaRPr lang="en-US" sz="1200" dirty="0">
                        <a:solidFill>
                          <a:schemeClr val="tx1"/>
                        </a:solidFill>
                        <a:latin typeface="Cambria"/>
                        <a:ea typeface="ＭＳ 明朝"/>
                        <a:cs typeface="Times New Roman"/>
                      </a:endParaRPr>
                    </a:p>
                  </a:txBody>
                  <a:tcPr marL="68580" marR="68580" marT="0" marB="0">
                    <a:lnL>
                      <a:noFill/>
                    </a:lnL>
                    <a:lnR>
                      <a:noFill/>
                    </a:lnR>
                    <a:lnT>
                      <a:noFill/>
                    </a:lnT>
                    <a:lnB>
                      <a:noFill/>
                    </a:lnB>
                    <a:solidFill>
                      <a:srgbClr val="C0C0C0"/>
                    </a:solidFill>
                  </a:tcPr>
                </a:tc>
              </a:tr>
              <a:tr h="523982">
                <a:tc>
                  <a:txBody>
                    <a:bodyPr/>
                    <a:lstStyle/>
                    <a:p>
                      <a:pPr marL="0" marR="0">
                        <a:lnSpc>
                          <a:spcPct val="200000"/>
                        </a:lnSpc>
                        <a:spcBef>
                          <a:spcPts val="0"/>
                        </a:spcBef>
                        <a:spcAft>
                          <a:spcPts val="0"/>
                        </a:spcAft>
                      </a:pPr>
                      <a:r>
                        <a:rPr lang="en-US" sz="1100" b="1" dirty="0">
                          <a:solidFill>
                            <a:srgbClr val="000000"/>
                          </a:solidFill>
                          <a:latin typeface="Times New Roman"/>
                          <a:ea typeface="Times New Roman"/>
                          <a:cs typeface="Times New Roman"/>
                        </a:rPr>
                        <a:t>Within</a:t>
                      </a:r>
                      <a:endParaRPr lang="en-US" sz="1200" dirty="0">
                        <a:solidFill>
                          <a:srgbClr val="000000"/>
                        </a:solidFill>
                        <a:latin typeface="Cambria"/>
                        <a:ea typeface="ＭＳ 明朝"/>
                        <a:cs typeface="Times New Roman"/>
                      </a:endParaRPr>
                    </a:p>
                  </a:txBody>
                  <a:tcPr marL="68580" marR="68580" marT="0" marB="0">
                    <a:lnL>
                      <a:noFill/>
                    </a:lnL>
                    <a:lnR>
                      <a:noFill/>
                    </a:lnR>
                    <a:lnT>
                      <a:noFill/>
                    </a:lnT>
                    <a:lnB>
                      <a:noFill/>
                    </a:lnB>
                  </a:tcPr>
                </a:tc>
                <a:tc>
                  <a:txBody>
                    <a:bodyPr/>
                    <a:lstStyle/>
                    <a:p>
                      <a:pPr marL="0" marR="0" algn="r">
                        <a:lnSpc>
                          <a:spcPct val="200000"/>
                        </a:lnSpc>
                        <a:spcBef>
                          <a:spcPts val="0"/>
                        </a:spcBef>
                        <a:spcAft>
                          <a:spcPts val="0"/>
                        </a:spcAft>
                      </a:pPr>
                      <a:r>
                        <a:rPr lang="en-US" sz="1100" dirty="0">
                          <a:solidFill>
                            <a:srgbClr val="000000"/>
                          </a:solidFill>
                          <a:latin typeface="Times New Roman"/>
                          <a:ea typeface="Times New Roman"/>
                          <a:cs typeface="Times New Roman"/>
                        </a:rPr>
                        <a:t>1230953.95</a:t>
                      </a:r>
                      <a:endParaRPr lang="en-US" sz="1200" dirty="0">
                        <a:solidFill>
                          <a:srgbClr val="000000"/>
                        </a:solidFill>
                        <a:latin typeface="Cambria"/>
                        <a:ea typeface="ＭＳ 明朝"/>
                        <a:cs typeface="Times New Roman"/>
                      </a:endParaRPr>
                    </a:p>
                  </a:txBody>
                  <a:tcPr marL="68580" marR="68580" marT="0" marB="0">
                    <a:lnL>
                      <a:noFill/>
                    </a:lnL>
                    <a:lnR>
                      <a:noFill/>
                    </a:lnR>
                    <a:lnT>
                      <a:noFill/>
                    </a:lnT>
                    <a:lnB>
                      <a:noFill/>
                    </a:lnB>
                  </a:tcPr>
                </a:tc>
                <a:tc>
                  <a:txBody>
                    <a:bodyPr/>
                    <a:lstStyle/>
                    <a:p>
                      <a:pPr marL="0" marR="0" algn="r">
                        <a:lnSpc>
                          <a:spcPct val="200000"/>
                        </a:lnSpc>
                        <a:spcBef>
                          <a:spcPts val="0"/>
                        </a:spcBef>
                        <a:spcAft>
                          <a:spcPts val="0"/>
                        </a:spcAft>
                      </a:pPr>
                      <a:r>
                        <a:rPr lang="en-US" sz="1100" dirty="0">
                          <a:solidFill>
                            <a:srgbClr val="000000"/>
                          </a:solidFill>
                          <a:latin typeface="Times New Roman"/>
                          <a:ea typeface="Times New Roman"/>
                          <a:cs typeface="Times New Roman"/>
                        </a:rPr>
                        <a:t>60</a:t>
                      </a:r>
                      <a:endParaRPr lang="en-US" sz="1200" dirty="0">
                        <a:solidFill>
                          <a:srgbClr val="000000"/>
                        </a:solidFill>
                        <a:latin typeface="Cambria"/>
                        <a:ea typeface="ＭＳ 明朝"/>
                        <a:cs typeface="Times New Roman"/>
                      </a:endParaRPr>
                    </a:p>
                  </a:txBody>
                  <a:tcPr marL="68580" marR="68580" marT="0" marB="0">
                    <a:lnL>
                      <a:noFill/>
                    </a:lnL>
                    <a:lnR>
                      <a:noFill/>
                    </a:lnR>
                    <a:lnT>
                      <a:noFill/>
                    </a:lnT>
                    <a:lnB>
                      <a:noFill/>
                    </a:lnB>
                  </a:tcPr>
                </a:tc>
                <a:tc>
                  <a:txBody>
                    <a:bodyPr/>
                    <a:lstStyle/>
                    <a:p>
                      <a:pPr marL="0" marR="0" algn="r">
                        <a:lnSpc>
                          <a:spcPct val="200000"/>
                        </a:lnSpc>
                        <a:spcBef>
                          <a:spcPts val="0"/>
                        </a:spcBef>
                        <a:spcAft>
                          <a:spcPts val="0"/>
                        </a:spcAft>
                      </a:pPr>
                      <a:r>
                        <a:rPr lang="en-US" sz="1100" dirty="0">
                          <a:solidFill>
                            <a:srgbClr val="000000"/>
                          </a:solidFill>
                          <a:latin typeface="Times New Roman"/>
                          <a:ea typeface="Times New Roman"/>
                          <a:cs typeface="Times New Roman"/>
                        </a:rPr>
                        <a:t>20515.8992</a:t>
                      </a:r>
                      <a:endParaRPr lang="en-US" sz="1200" dirty="0">
                        <a:solidFill>
                          <a:srgbClr val="000000"/>
                        </a:solidFill>
                        <a:latin typeface="Cambria"/>
                        <a:ea typeface="ＭＳ 明朝"/>
                        <a:cs typeface="Times New Roman"/>
                      </a:endParaRPr>
                    </a:p>
                  </a:txBody>
                  <a:tcPr marL="68580" marR="68580" marT="0" marB="0">
                    <a:lnL>
                      <a:noFill/>
                    </a:lnL>
                    <a:lnR>
                      <a:noFill/>
                    </a:lnR>
                    <a:lnT>
                      <a:noFill/>
                    </a:lnT>
                    <a:lnB>
                      <a:noFill/>
                    </a:lnB>
                  </a:tcPr>
                </a:tc>
                <a:tc>
                  <a:txBody>
                    <a:bodyPr/>
                    <a:lstStyle/>
                    <a:p>
                      <a:pPr marL="0" marR="0" algn="r">
                        <a:lnSpc>
                          <a:spcPct val="200000"/>
                        </a:lnSpc>
                        <a:spcBef>
                          <a:spcPts val="0"/>
                        </a:spcBef>
                        <a:spcAft>
                          <a:spcPts val="0"/>
                        </a:spcAft>
                      </a:pPr>
                      <a:endParaRPr lang="en-US" sz="1200" dirty="0">
                        <a:solidFill>
                          <a:srgbClr val="000000"/>
                        </a:solidFill>
                        <a:latin typeface="Cambria"/>
                        <a:ea typeface="ＭＳ 明朝"/>
                        <a:cs typeface="Times New Roman"/>
                      </a:endParaRPr>
                    </a:p>
                  </a:txBody>
                  <a:tcPr marL="68580" marR="68580" marT="0" marB="0">
                    <a:lnL>
                      <a:noFill/>
                    </a:lnL>
                    <a:lnR>
                      <a:noFill/>
                    </a:lnR>
                    <a:lnT>
                      <a:noFill/>
                    </a:lnT>
                    <a:lnB>
                      <a:noFill/>
                    </a:lnB>
                  </a:tcPr>
                </a:tc>
                <a:tc>
                  <a:txBody>
                    <a:bodyPr/>
                    <a:lstStyle/>
                    <a:p>
                      <a:endParaRPr lang="en-US" sz="1200" dirty="0">
                        <a:solidFill>
                          <a:srgbClr val="000000"/>
                        </a:solidFill>
                        <a:latin typeface="Cambria"/>
                      </a:endParaRPr>
                    </a:p>
                  </a:txBody>
                  <a:tcPr marL="68580" marR="68580" marT="0" marB="0">
                    <a:lnL>
                      <a:noFill/>
                    </a:lnL>
                    <a:lnR>
                      <a:noFill/>
                    </a:lnR>
                    <a:lnT>
                      <a:noFill/>
                    </a:lnT>
                    <a:lnB>
                      <a:noFill/>
                    </a:lnB>
                  </a:tcPr>
                </a:tc>
              </a:tr>
              <a:tr h="480317">
                <a:tc>
                  <a:txBody>
                    <a:bodyPr/>
                    <a:lstStyle/>
                    <a:p>
                      <a:pPr marL="0" marR="0">
                        <a:lnSpc>
                          <a:spcPct val="200000"/>
                        </a:lnSpc>
                        <a:spcBef>
                          <a:spcPts val="0"/>
                        </a:spcBef>
                        <a:spcAft>
                          <a:spcPts val="0"/>
                        </a:spcAft>
                      </a:pPr>
                      <a:r>
                        <a:rPr lang="en-US" sz="1100" b="1" dirty="0">
                          <a:solidFill>
                            <a:srgbClr val="000000"/>
                          </a:solidFill>
                          <a:latin typeface="Times New Roman"/>
                          <a:ea typeface="Times New Roman"/>
                          <a:cs typeface="Times New Roman"/>
                        </a:rPr>
                        <a:t>Total</a:t>
                      </a:r>
                      <a:endParaRPr lang="en-US" sz="1200" dirty="0">
                        <a:solidFill>
                          <a:srgbClr val="000000"/>
                        </a:solidFill>
                        <a:latin typeface="Cambria"/>
                        <a:ea typeface="ＭＳ 明朝"/>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r">
                        <a:lnSpc>
                          <a:spcPct val="200000"/>
                        </a:lnSpc>
                        <a:spcBef>
                          <a:spcPts val="0"/>
                        </a:spcBef>
                        <a:spcAft>
                          <a:spcPts val="0"/>
                        </a:spcAft>
                      </a:pPr>
                      <a:r>
                        <a:rPr lang="en-US" sz="1100" dirty="0">
                          <a:solidFill>
                            <a:srgbClr val="000000"/>
                          </a:solidFill>
                          <a:latin typeface="Times New Roman"/>
                          <a:ea typeface="Times New Roman"/>
                          <a:cs typeface="Times New Roman"/>
                        </a:rPr>
                        <a:t>4266718.64</a:t>
                      </a:r>
                      <a:endParaRPr lang="en-US" sz="1200" dirty="0">
                        <a:solidFill>
                          <a:srgbClr val="000000"/>
                        </a:solidFill>
                        <a:latin typeface="Cambria"/>
                        <a:ea typeface="ＭＳ 明朝"/>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r">
                        <a:lnSpc>
                          <a:spcPct val="200000"/>
                        </a:lnSpc>
                        <a:spcBef>
                          <a:spcPts val="0"/>
                        </a:spcBef>
                        <a:spcAft>
                          <a:spcPts val="0"/>
                        </a:spcAft>
                      </a:pPr>
                      <a:r>
                        <a:rPr lang="en-US" sz="1100" dirty="0">
                          <a:solidFill>
                            <a:srgbClr val="000000"/>
                          </a:solidFill>
                          <a:latin typeface="Times New Roman"/>
                          <a:ea typeface="Times New Roman"/>
                          <a:cs typeface="Times New Roman"/>
                        </a:rPr>
                        <a:t>89</a:t>
                      </a:r>
                      <a:endParaRPr lang="en-US" sz="1200" dirty="0">
                        <a:solidFill>
                          <a:srgbClr val="000000"/>
                        </a:solidFill>
                        <a:latin typeface="Cambria"/>
                        <a:ea typeface="ＭＳ 明朝"/>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endParaRPr lang="en-US" sz="1200" dirty="0">
                        <a:solidFill>
                          <a:srgbClr val="000000"/>
                        </a:solidFill>
                        <a:latin typeface="Cambria"/>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endParaRPr lang="en-US" sz="1200" dirty="0">
                        <a:solidFill>
                          <a:srgbClr val="000000"/>
                        </a:solidFill>
                        <a:latin typeface="Cambria"/>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200000"/>
                        </a:lnSpc>
                        <a:spcBef>
                          <a:spcPts val="0"/>
                        </a:spcBef>
                        <a:spcAft>
                          <a:spcPts val="0"/>
                        </a:spcAft>
                      </a:pPr>
                      <a:endParaRPr lang="en-US" sz="1100" dirty="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27" name="Rectangle 26"/>
          <p:cNvSpPr/>
          <p:nvPr/>
        </p:nvSpPr>
        <p:spPr>
          <a:xfrm>
            <a:off x="22479000" y="28422600"/>
            <a:ext cx="8305800" cy="1200328"/>
          </a:xfrm>
          <a:prstGeom prst="rect">
            <a:avLst/>
          </a:prstGeom>
        </p:spPr>
        <p:txBody>
          <a:bodyPr wrap="square">
            <a:spAutoFit/>
          </a:bodyPr>
          <a:lstStyle/>
          <a:p>
            <a:pPr marL="342900" indent="-342900">
              <a:buFont typeface="Arial"/>
              <a:buChar char="•"/>
            </a:pPr>
            <a:r>
              <a:rPr lang="en-US" sz="2400" dirty="0"/>
              <a:t>The p-values for culture period, scaffold size, and the interaction between the two were highly significant for all organic compounds</a:t>
            </a:r>
          </a:p>
        </p:txBody>
      </p:sp>
      <p:sp>
        <p:nvSpPr>
          <p:cNvPr id="28" name="Rectangle 27"/>
          <p:cNvSpPr/>
          <p:nvPr/>
        </p:nvSpPr>
        <p:spPr>
          <a:xfrm>
            <a:off x="22402800" y="29794200"/>
            <a:ext cx="8229600" cy="830997"/>
          </a:xfrm>
          <a:prstGeom prst="rect">
            <a:avLst/>
          </a:prstGeom>
        </p:spPr>
        <p:txBody>
          <a:bodyPr wrap="square">
            <a:spAutoFit/>
          </a:bodyPr>
          <a:lstStyle/>
          <a:p>
            <a:pPr marL="342900" indent="-342900">
              <a:buFont typeface="Arial"/>
              <a:buChar char="•"/>
            </a:pPr>
            <a:r>
              <a:rPr lang="en-US" sz="2400" dirty="0"/>
              <a:t>HSD results were varying between organic compound types</a:t>
            </a:r>
          </a:p>
        </p:txBody>
      </p:sp>
      <p:sp>
        <p:nvSpPr>
          <p:cNvPr id="69" name="TextBox 68"/>
          <p:cNvSpPr txBox="1"/>
          <p:nvPr/>
        </p:nvSpPr>
        <p:spPr>
          <a:xfrm>
            <a:off x="24841200" y="23774400"/>
            <a:ext cx="3886200" cy="461665"/>
          </a:xfrm>
          <a:prstGeom prst="rect">
            <a:avLst/>
          </a:prstGeom>
          <a:noFill/>
        </p:spPr>
        <p:txBody>
          <a:bodyPr wrap="square" rtlCol="0">
            <a:spAutoFit/>
          </a:bodyPr>
          <a:lstStyle/>
          <a:p>
            <a:r>
              <a:rPr lang="en-US" sz="2400" dirty="0" smtClean="0"/>
              <a:t>Free Fatty Acid Statistics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16413" rtl="0" eaLnBrk="1" fontAlgn="base" latinLnBrk="0" hangingPunct="1">
          <a:lnSpc>
            <a:spcPct val="100000"/>
          </a:lnSpc>
          <a:spcBef>
            <a:spcPct val="0"/>
          </a:spcBef>
          <a:spcAft>
            <a:spcPct val="0"/>
          </a:spcAft>
          <a:buClrTx/>
          <a:buSzTx/>
          <a:buFontTx/>
          <a:buNone/>
          <a:tabLst/>
          <a:defRPr kumimoji="0" lang="en-US" sz="8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16413" rtl="0" eaLnBrk="1" fontAlgn="base" latinLnBrk="0" hangingPunct="1">
          <a:lnSpc>
            <a:spcPct val="100000"/>
          </a:lnSpc>
          <a:spcBef>
            <a:spcPct val="0"/>
          </a:spcBef>
          <a:spcAft>
            <a:spcPct val="0"/>
          </a:spcAft>
          <a:buClrTx/>
          <a:buSzTx/>
          <a:buFontTx/>
          <a:buNone/>
          <a:tabLst/>
          <a:defRPr kumimoji="0" lang="en-US" sz="85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10050</TotalTime>
  <Words>718</Words>
  <Application>Microsoft Office PowerPoint</Application>
  <PresentationFormat>Custom</PresentationFormat>
  <Paragraphs>119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Corin</dc:creator>
  <cp:lastModifiedBy>mfoisy</cp:lastModifiedBy>
  <cp:revision>336</cp:revision>
  <dcterms:created xsi:type="dcterms:W3CDTF">2005-10-26T15:59:33Z</dcterms:created>
  <dcterms:modified xsi:type="dcterms:W3CDTF">2015-02-27T15:43:35Z</dcterms:modified>
</cp:coreProperties>
</file>